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31"/>
  </p:notesMasterIdLst>
  <p:sldIdLst>
    <p:sldId id="256" r:id="rId3"/>
    <p:sldId id="257" r:id="rId4"/>
    <p:sldId id="282" r:id="rId5"/>
    <p:sldId id="258" r:id="rId6"/>
    <p:sldId id="283" r:id="rId7"/>
    <p:sldId id="259" r:id="rId8"/>
    <p:sldId id="260" r:id="rId9"/>
    <p:sldId id="261" r:id="rId10"/>
    <p:sldId id="262" r:id="rId11"/>
    <p:sldId id="263" r:id="rId12"/>
    <p:sldId id="26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4" r:id="rId21"/>
    <p:sldId id="295" r:id="rId22"/>
    <p:sldId id="292" r:id="rId23"/>
    <p:sldId id="293" r:id="rId24"/>
    <p:sldId id="296" r:id="rId25"/>
    <p:sldId id="297" r:id="rId26"/>
    <p:sldId id="284" r:id="rId27"/>
    <p:sldId id="265" r:id="rId28"/>
    <p:sldId id="266" r:id="rId29"/>
    <p:sldId id="267" r:id="rId3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DE7F"/>
    <a:srgbClr val="02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1647" autoAdjust="0"/>
  </p:normalViewPr>
  <p:slideViewPr>
    <p:cSldViewPr snapToGrid="0">
      <p:cViewPr varScale="1">
        <p:scale>
          <a:sx n="79" d="100"/>
          <a:sy n="79" d="100"/>
        </p:scale>
        <p:origin x="108" y="81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919df6d60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f919df6d60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919df6d60_6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gf919df6d60_6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49390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50450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34027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30953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462411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15348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78353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53912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f919df6d60_2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f919df6d60_2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7692720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38884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14989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571027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D17BB3-2220-49C7-8516-657D221BE52E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59140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f919df6d60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8" name="Google Shape;528;gf919df6d60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f919df6d60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3" name="Google Shape;573;gf919df6d60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f919df6d60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gf919df6d6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D17BB3-2220-49C7-8516-657D221BE52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7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919df6d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f919df6d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D17BB3-2220-49C7-8516-657D221BE52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250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919df6d60_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f919df6d60_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f919df6d60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gf919df6d60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f919df6d60_6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gf919df6d60_6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f919df6d60_6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gf919df6d60_6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sz="3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2288381" y="1947194"/>
            <a:ext cx="4572000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 b="1" i="1">
                <a:solidFill>
                  <a:srgbClr val="323F4F"/>
                </a:solidFill>
                <a:latin typeface="Malgun Gothic"/>
                <a:ea typeface="Malgun Gothic"/>
                <a:cs typeface="Malgun Gothic"/>
                <a:sym typeface="Malgun Gothic"/>
              </a:rPr>
              <a:t>Machine Learning Term Project</a:t>
            </a:r>
            <a:endParaRPr sz="3300" b="1" i="1" u="none" strike="noStrike" cap="none">
              <a:solidFill>
                <a:srgbClr val="323F4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p25"/>
          <p:cNvSpPr/>
          <p:nvPr/>
        </p:nvSpPr>
        <p:spPr>
          <a:xfrm>
            <a:off x="2533613" y="3233718"/>
            <a:ext cx="4076775" cy="271575"/>
          </a:xfrm>
          <a:prstGeom prst="rect">
            <a:avLst/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정두화, 이정명, 최찬영, 허서윤</a:t>
            </a: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Project Idea</a:t>
            </a:r>
            <a:endParaRPr sz="1900" b="1"/>
          </a:p>
        </p:txBody>
      </p:sp>
      <p:sp>
        <p:nvSpPr>
          <p:cNvPr id="474" name="Google Shape;474;p32"/>
          <p:cNvSpPr txBox="1"/>
          <p:nvPr/>
        </p:nvSpPr>
        <p:spPr>
          <a:xfrm>
            <a:off x="647780" y="1153269"/>
            <a:ext cx="7423200" cy="127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chemeClr val="dk1"/>
                </a:solidFill>
                <a:highlight>
                  <a:schemeClr val="lt1"/>
                </a:highlight>
              </a:rPr>
              <a:t>We will create a program to</a:t>
            </a:r>
            <a:r>
              <a:rPr lang="ko" sz="1200" dirty="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ctr" rtl="0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200" b="1" dirty="0">
                <a:solidFill>
                  <a:schemeClr val="dk1"/>
                </a:solidFill>
                <a:highlight>
                  <a:schemeClr val="lt1"/>
                </a:highlight>
              </a:rPr>
              <a:t>“find out what posture this person is currently taking”</a:t>
            </a:r>
            <a:r>
              <a:rPr lang="ko" sz="1200" dirty="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ctr" rtl="0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chemeClr val="dk1"/>
                </a:solidFill>
                <a:highlight>
                  <a:schemeClr val="lt1"/>
                </a:highlight>
              </a:rPr>
              <a:t>by using a dataset with coordinates for each body part.</a:t>
            </a:r>
            <a:endParaRPr sz="105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88C9486-52D3-4CC1-AD34-546157F39BDC}"/>
              </a:ext>
            </a:extLst>
          </p:cNvPr>
          <p:cNvGrpSpPr/>
          <p:nvPr/>
        </p:nvGrpSpPr>
        <p:grpSpPr>
          <a:xfrm>
            <a:off x="1086891" y="2298758"/>
            <a:ext cx="6970218" cy="2630429"/>
            <a:chOff x="1381396" y="1057250"/>
            <a:chExt cx="9648108" cy="4580000"/>
          </a:xfrm>
        </p:grpSpPr>
        <p:pic>
          <p:nvPicPr>
            <p:cNvPr id="44" name="Picture 2">
              <a:extLst>
                <a:ext uri="{FF2B5EF4-FFF2-40B4-BE49-F238E27FC236}">
                  <a16:creationId xmlns:a16="http://schemas.microsoft.com/office/drawing/2014/main" id="{282B7547-0C51-4C35-9ED2-4C05CD07C552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1396" y="1057250"/>
              <a:ext cx="2340000" cy="2141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E067C5F4-4391-47A9-8B16-983E6F885446}"/>
                </a:ext>
              </a:extLst>
            </p:cNvPr>
            <p:cNvSpPr/>
            <p:nvPr/>
          </p:nvSpPr>
          <p:spPr>
            <a:xfrm>
              <a:off x="4585339" y="1057250"/>
              <a:ext cx="2340000" cy="2141093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Motion Tracking</a:t>
              </a:r>
            </a:p>
            <a:p>
              <a:pPr algn="ctr"/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&amp;</a:t>
              </a:r>
            </a:p>
            <a:p>
              <a:pPr algn="ctr"/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Extract pose (</a:t>
              </a:r>
              <a:r>
                <a:rPr lang="en-US" altLang="ko-KR" dirty="0" err="1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x,y</a:t>
              </a:r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 </a:t>
              </a:r>
              <a:endParaRPr lang="ko-KR" altLang="en-US" dirty="0">
                <a:solidFill>
                  <a:srgbClr val="02314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B37839D3-BD63-487A-BC6C-F8054887DF0A}"/>
                </a:ext>
              </a:extLst>
            </p:cNvPr>
            <p:cNvSpPr/>
            <p:nvPr/>
          </p:nvSpPr>
          <p:spPr>
            <a:xfrm>
              <a:off x="1635737" y="4737250"/>
              <a:ext cx="2085659" cy="9000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</a:rPr>
                <a:t>Preprocessing</a:t>
              </a:r>
              <a:endParaRPr lang="ko-KR" altLang="en-US" dirty="0">
                <a:solidFill>
                  <a:srgbClr val="023141"/>
                </a:solidFill>
              </a:endParaRP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008DDAE3-D984-4304-8D1F-7E438C0A0F7D}"/>
                </a:ext>
              </a:extLst>
            </p:cNvPr>
            <p:cNvSpPr/>
            <p:nvPr/>
          </p:nvSpPr>
          <p:spPr>
            <a:xfrm>
              <a:off x="4521543" y="4737250"/>
              <a:ext cx="2017480" cy="9000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</a:rPr>
                <a:t>Find Best Model</a:t>
              </a:r>
              <a:endParaRPr lang="ko-KR" altLang="en-US" dirty="0">
                <a:solidFill>
                  <a:srgbClr val="023141"/>
                </a:solidFill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D61BF889-D64E-42D2-A87A-AE81D99CEDFC}"/>
                </a:ext>
              </a:extLst>
            </p:cNvPr>
            <p:cNvSpPr/>
            <p:nvPr/>
          </p:nvSpPr>
          <p:spPr>
            <a:xfrm>
              <a:off x="7339170" y="4737250"/>
              <a:ext cx="1928036" cy="9000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</a:rPr>
                <a:t>Fitting Model</a:t>
              </a:r>
              <a:endParaRPr lang="ko-KR" altLang="en-US" dirty="0">
                <a:solidFill>
                  <a:srgbClr val="023141"/>
                </a:solidFill>
              </a:endParaRPr>
            </a:p>
          </p:txBody>
        </p: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54A2AAA9-39F8-4C28-B19D-F93C21A5B977}"/>
                </a:ext>
              </a:extLst>
            </p:cNvPr>
            <p:cNvCxnSpPr>
              <a:cxnSpLocks/>
            </p:cNvCxnSpPr>
            <p:nvPr/>
          </p:nvCxnSpPr>
          <p:spPr>
            <a:xfrm>
              <a:off x="3721396" y="5187250"/>
              <a:ext cx="800147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16BEE029-8889-4819-A379-21D56B13C750}"/>
                </a:ext>
              </a:extLst>
            </p:cNvPr>
            <p:cNvCxnSpPr/>
            <p:nvPr/>
          </p:nvCxnSpPr>
          <p:spPr>
            <a:xfrm>
              <a:off x="5755339" y="3198343"/>
              <a:ext cx="2547849" cy="153890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83894107-0562-4DB9-914D-70720656FC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03188" y="3198343"/>
              <a:ext cx="1553612" cy="153890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pic>
          <p:nvPicPr>
            <p:cNvPr id="52" name="Picture 2">
              <a:extLst>
                <a:ext uri="{FF2B5EF4-FFF2-40B4-BE49-F238E27FC236}">
                  <a16:creationId xmlns:a16="http://schemas.microsoft.com/office/drawing/2014/main" id="{10554380-9A96-46DE-A3F1-8EFC025157CF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89504" y="1057250"/>
              <a:ext cx="2340000" cy="2141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765432C7-3C46-4D94-814F-FEF122619A07}"/>
                </a:ext>
              </a:extLst>
            </p:cNvPr>
            <p:cNvCxnSpPr>
              <a:cxnSpLocks/>
              <a:stCxn id="44" idx="3"/>
              <a:endCxn id="45" idx="1"/>
            </p:cNvCxnSpPr>
            <p:nvPr/>
          </p:nvCxnSpPr>
          <p:spPr>
            <a:xfrm flipV="1">
              <a:off x="3721396" y="2127798"/>
              <a:ext cx="863942" cy="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CA93F2D-7879-4518-9781-70BEECFB606D}"/>
                </a:ext>
              </a:extLst>
            </p:cNvPr>
            <p:cNvSpPr txBox="1"/>
            <p:nvPr/>
          </p:nvSpPr>
          <p:spPr>
            <a:xfrm>
              <a:off x="8980864" y="2721936"/>
              <a:ext cx="1751874" cy="5786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800" b="1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YOGA</a:t>
              </a:r>
              <a:endParaRPr lang="ko-KR" altLang="en-US" sz="105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1CAC017-D3B8-448B-B6A7-D1CA1178A47E}"/>
                </a:ext>
              </a:extLst>
            </p:cNvPr>
            <p:cNvSpPr txBox="1"/>
            <p:nvPr/>
          </p:nvSpPr>
          <p:spPr>
            <a:xfrm>
              <a:off x="6573524" y="3461286"/>
              <a:ext cx="1386556" cy="4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input</a:t>
              </a:r>
              <a:endParaRPr lang="ko-KR" altLang="en-US" sz="1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983489E-0CFB-4355-A95C-165A3A0CB67E}"/>
                </a:ext>
              </a:extLst>
            </p:cNvPr>
            <p:cNvSpPr txBox="1"/>
            <p:nvPr/>
          </p:nvSpPr>
          <p:spPr>
            <a:xfrm>
              <a:off x="8689504" y="3855184"/>
              <a:ext cx="1386556" cy="4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output</a:t>
              </a:r>
              <a:endParaRPr lang="ko-KR" alt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33A25154-35CB-4547-9D27-00D130A08748}"/>
              </a:ext>
            </a:extLst>
          </p:cNvPr>
          <p:cNvCxnSpPr>
            <a:cxnSpLocks/>
            <a:stCxn id="45" idx="3"/>
            <a:endCxn id="52" idx="1"/>
          </p:cNvCxnSpPr>
          <p:nvPr/>
        </p:nvCxnSpPr>
        <p:spPr>
          <a:xfrm>
            <a:off x="5092079" y="2913605"/>
            <a:ext cx="1274511" cy="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301F341B-892F-47F3-901E-EBC86C4D4F96}"/>
              </a:ext>
            </a:extLst>
          </p:cNvPr>
          <p:cNvCxnSpPr>
            <a:cxnSpLocks/>
            <a:stCxn id="47" idx="3"/>
            <a:endCxn id="48" idx="1"/>
          </p:cNvCxnSpPr>
          <p:nvPr/>
        </p:nvCxnSpPr>
        <p:spPr>
          <a:xfrm>
            <a:off x="4812987" y="4670739"/>
            <a:ext cx="5780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3"/>
          <p:cNvSpPr/>
          <p:nvPr/>
        </p:nvSpPr>
        <p:spPr>
          <a:xfrm>
            <a:off x="182090" y="162538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0" name="Google Shape;480;p33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81" name="Google Shape;481;p33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82" name="Google Shape;482;p33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83" name="Google Shape;483;p33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4" name="Google Shape;484;p33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5" name="Google Shape;485;p33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6" name="Google Shape;486;p33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87" name="Google Shape;487;p33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88" name="Google Shape;488;p33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9" name="Google Shape;489;p33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90" name="Google Shape;490;p33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91" name="Google Shape;491;p33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2" name="Google Shape;492;p33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94" name="Google Shape;494;p33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95" name="Google Shape;495;p33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96" name="Google Shape;496;p33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97" name="Google Shape;497;p33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98" name="Google Shape;498;p33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99" name="Google Shape;499;p33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0" name="Google Shape;500;p33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1" name="Google Shape;501;p33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2" name="Google Shape;502;p33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03" name="Google Shape;503;p33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504" name="Google Shape;504;p33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5" name="Google Shape;505;p33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6" name="Google Shape;506;p33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7" name="Google Shape;507;p33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8" name="Google Shape;508;p33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09" name="Google Shape;509;p33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510" name="Google Shape;510;p33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1" name="Google Shape;511;p33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12" name="Google Shape;512;p33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513" name="Google Shape;513;p33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4" name="Google Shape;514;p33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5" name="Google Shape;515;p33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6" name="Google Shape;516;p33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7" name="Google Shape;517;p33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518" name="Google Shape;518;p33"/>
          <p:cNvSpPr txBox="1"/>
          <p:nvPr/>
        </p:nvSpPr>
        <p:spPr>
          <a:xfrm>
            <a:off x="782395" y="1176493"/>
            <a:ext cx="3406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Classification Algorithm</a:t>
            </a:r>
            <a:endParaRPr sz="1900" b="1"/>
          </a:p>
        </p:txBody>
      </p:sp>
      <p:sp>
        <p:nvSpPr>
          <p:cNvPr id="519" name="Google Shape;519;p33"/>
          <p:cNvSpPr txBox="1"/>
          <p:nvPr/>
        </p:nvSpPr>
        <p:spPr>
          <a:xfrm>
            <a:off x="669326" y="1685993"/>
            <a:ext cx="39099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AutoNum type="arabicPeriod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Decision tree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altLang="ko" dirty="0">
                <a:latin typeface="Malgun Gothic"/>
                <a:ea typeface="Malgun Gothic"/>
                <a:cs typeface="Malgun Gothic"/>
                <a:sym typeface="Malgun Gothic"/>
              </a:rPr>
              <a:t>2.   </a:t>
            </a: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Logistic regression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altLang="ko" dirty="0">
                <a:latin typeface="Malgun Gothic"/>
                <a:ea typeface="Malgun Gothic"/>
                <a:cs typeface="Malgun Gothic"/>
                <a:sym typeface="Malgun Gothic"/>
              </a:rPr>
              <a:t>3.   </a:t>
            </a: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SVM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0" name="Google Shape;520;p33"/>
          <p:cNvSpPr txBox="1"/>
          <p:nvPr/>
        </p:nvSpPr>
        <p:spPr>
          <a:xfrm>
            <a:off x="1855600" y="2427100"/>
            <a:ext cx="167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1" name="Google Shape;521;p33"/>
          <p:cNvSpPr txBox="1"/>
          <p:nvPr/>
        </p:nvSpPr>
        <p:spPr>
          <a:xfrm>
            <a:off x="5207907" y="1194239"/>
            <a:ext cx="3406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Clustering Algorithm</a:t>
            </a:r>
            <a:endParaRPr sz="1900" b="1"/>
          </a:p>
        </p:txBody>
      </p:sp>
      <p:sp>
        <p:nvSpPr>
          <p:cNvPr id="522" name="Google Shape;522;p33"/>
          <p:cNvSpPr txBox="1"/>
          <p:nvPr/>
        </p:nvSpPr>
        <p:spPr>
          <a:xfrm>
            <a:off x="5012726" y="1685993"/>
            <a:ext cx="39099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AutoNum type="arabicPeriod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Meanshift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2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K-Means</a:t>
            </a:r>
            <a:endParaRPr lang="en-US" altLang="ko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2"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GMM</a:t>
            </a:r>
            <a:endParaRPr lang="en-US" altLang="ko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endParaRPr lang="en-US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r>
              <a:rPr lang="en-US" dirty="0" err="1">
                <a:latin typeface="Malgun Gothic"/>
                <a:ea typeface="Malgun Gothic"/>
                <a:cs typeface="Malgun Gothic"/>
                <a:sym typeface="Malgun Gothic"/>
              </a:rPr>
              <a:t>AgglomerativeClustering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4" name="Google Shape;524;p33"/>
          <p:cNvSpPr txBox="1"/>
          <p:nvPr/>
        </p:nvSpPr>
        <p:spPr>
          <a:xfrm>
            <a:off x="1274976" y="3490151"/>
            <a:ext cx="6580551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dirty="0">
                <a:latin typeface="Malgun Gothic"/>
                <a:ea typeface="Malgun Gothic"/>
                <a:cs typeface="Malgun Gothic"/>
                <a:sym typeface="Malgun Gothic"/>
              </a:rPr>
              <a:t>Most influence the classification accuracy in Dataset </a:t>
            </a:r>
            <a:endParaRPr sz="18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5" name="Google Shape;525;p33"/>
          <p:cNvSpPr txBox="1"/>
          <p:nvPr/>
        </p:nvSpPr>
        <p:spPr>
          <a:xfrm>
            <a:off x="1274975" y="4044251"/>
            <a:ext cx="6102569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Col 2 ~ Col 33 in dataset A have a joint point. </a:t>
            </a:r>
            <a:r>
              <a:rPr lang="ko" sz="10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The pose has to be combined with each feature, so it is expected that it will inevitably affect all of the classifications.</a:t>
            </a:r>
            <a:endParaRPr sz="10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60" name="그림 59">
            <a:extLst>
              <a:ext uri="{FF2B5EF4-FFF2-40B4-BE49-F238E27FC236}">
                <a16:creationId xmlns:a16="http://schemas.microsoft.com/office/drawing/2014/main" id="{18C8AE6C-9932-4ECC-9A11-9EF3CE706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22" y="1671239"/>
            <a:ext cx="5731510" cy="323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351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5C2352BB-2EC0-4D4F-BAE9-028E0EDE4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0" y="1670400"/>
            <a:ext cx="5731200" cy="313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027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" name="그림 43" descr="테이블이(가) 표시된 사진&#10;&#10;자동 생성된 설명">
            <a:extLst>
              <a:ext uri="{FF2B5EF4-FFF2-40B4-BE49-F238E27FC236}">
                <a16:creationId xmlns:a16="http://schemas.microsoft.com/office/drawing/2014/main" id="{F32C9445-8D56-46BF-B24A-448A2B515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0" y="1670400"/>
            <a:ext cx="7921369" cy="32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96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" name="그림 43" descr="텍스트, 스크린샷, 실내이(가) 표시된 사진&#10;&#10;자동 생성된 설명">
            <a:extLst>
              <a:ext uri="{FF2B5EF4-FFF2-40B4-BE49-F238E27FC236}">
                <a16:creationId xmlns:a16="http://schemas.microsoft.com/office/drawing/2014/main" id="{2E278E2D-C401-4EF4-8C01-DB2F37B367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0" y="1670400"/>
            <a:ext cx="5904976" cy="323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8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12FAFE64-6BE6-413D-930D-6E33D9B32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0" y="1670400"/>
            <a:ext cx="5550398" cy="32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937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612F6C9A-8D89-4399-AF97-D3C76116A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1" y="1670400"/>
            <a:ext cx="6905851" cy="32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28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88552BC8-BBBC-4262-8301-879C2B2A0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0" y="1670400"/>
            <a:ext cx="4256411" cy="32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2645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4998324" cy="477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 – [Classification] Decision Tree</a:t>
            </a:r>
            <a:endParaRPr sz="1900" b="1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93FD56A-565D-428C-BB26-5BEB852F42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0358805"/>
              </p:ext>
            </p:extLst>
          </p:nvPr>
        </p:nvGraphicFramePr>
        <p:xfrm>
          <a:off x="590400" y="1278000"/>
          <a:ext cx="6096000" cy="3271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9400248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Parameter to tune: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86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latin typeface="+mn-ea"/>
                          <a:ea typeface="+mn-ea"/>
                        </a:rPr>
                        <a:t>criteriion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: </a:t>
                      </a:r>
                      <a:r>
                        <a:rPr lang="en-US" altLang="ko-KR" dirty="0" err="1">
                          <a:latin typeface="+mn-ea"/>
                          <a:ea typeface="+mn-ea"/>
                        </a:rPr>
                        <a:t>gini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 or entropy</a:t>
                      </a:r>
                    </a:p>
                    <a:p>
                      <a:pPr latinLnBrk="1"/>
                      <a:r>
                        <a:rPr lang="en-US" altLang="ko-KR" dirty="0" err="1">
                          <a:latin typeface="+mn-ea"/>
                          <a:ea typeface="+mn-ea"/>
                        </a:rPr>
                        <a:t>max_depth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: int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962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How to: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315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err="1">
                          <a:latin typeface="+mn-ea"/>
                          <a:ea typeface="+mn-ea"/>
                        </a:rPr>
                        <a:t>Max_depth</a:t>
                      </a:r>
                      <a:r>
                        <a:rPr lang="en-US" altLang="ko-KR" b="1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starts at 15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if 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 After adding +3, repeat +3 when the accuracy is higher than the threshold.</a:t>
                      </a:r>
                    </a:p>
                    <a:p>
                      <a:pPr latinLnBrk="1"/>
                      <a:r>
                        <a:rPr lang="en-US" altLang="ko-KR" sz="1200" dirty="0" err="1">
                          <a:latin typeface="+mn-ea"/>
                          <a:ea typeface="+mn-ea"/>
                        </a:rPr>
                        <a:t>elif</a:t>
                      </a:r>
                      <a:endParaRPr lang="en-US" altLang="ko-KR" sz="1200" dirty="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 After doing -3, repeat -3 when it rises higher than the threshold Stop when accuracy does not increase above threshold Repeat only when greater than 1</a:t>
                      </a:r>
                    </a:p>
                    <a:p>
                      <a:pPr latinLnBrk="1"/>
                      <a:endParaRPr lang="en-US" altLang="ko-KR" dirty="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b="1" dirty="0">
                          <a:latin typeface="+mn-ea"/>
                          <a:ea typeface="+mn-ea"/>
                        </a:rPr>
                        <a:t>Criterion </a:t>
                      </a:r>
                    </a:p>
                    <a:p>
                      <a:pPr latinLnBrk="1"/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After setting </a:t>
                      </a:r>
                      <a:r>
                        <a:rPr lang="en-US" altLang="ko-KR" sz="1200" b="0" dirty="0" err="1">
                          <a:latin typeface="+mn-ea"/>
                          <a:ea typeface="+mn-ea"/>
                        </a:rPr>
                        <a:t>gini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 to default, adjust </a:t>
                      </a:r>
                      <a:r>
                        <a:rPr lang="en-US" altLang="ko-KR" sz="1200" b="0" dirty="0" err="1">
                          <a:latin typeface="+mn-ea"/>
                          <a:ea typeface="+mn-ea"/>
                        </a:rPr>
                        <a:t>max_depth</a:t>
                      </a:r>
                      <a:r>
                        <a:rPr lang="en-US" altLang="ko-KR" sz="1200" b="0" dirty="0">
                          <a:latin typeface="+mn-ea"/>
                          <a:ea typeface="+mn-ea"/>
                        </a:rPr>
                        <a:t>.</a:t>
                      </a:r>
                    </a:p>
                    <a:p>
                      <a:pPr latinLnBrk="1"/>
                      <a:r>
                        <a:rPr lang="en-US" altLang="ko-KR" sz="1200" dirty="0">
                          <a:latin typeface="+mn-ea"/>
                          <a:ea typeface="+mn-ea"/>
                        </a:rPr>
                        <a:t>After tuning, replace with entropy and adopt entropy if the score is high.</a:t>
                      </a:r>
                      <a:endParaRPr lang="en-US" altLang="ko-KR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049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9714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/>
          <p:nvPr/>
        </p:nvSpPr>
        <p:spPr>
          <a:xfrm>
            <a:off x="182165" y="214313"/>
            <a:ext cx="8779669" cy="4929187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86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" name="Google Shape;136;p26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37" name="Google Shape;137;p26"/>
          <p:cNvGrpSpPr/>
          <p:nvPr/>
        </p:nvGrpSpPr>
        <p:grpSpPr>
          <a:xfrm>
            <a:off x="456686" y="284284"/>
            <a:ext cx="8357446" cy="161583"/>
            <a:chOff x="608914" y="379045"/>
            <a:chExt cx="11143262" cy="215444"/>
          </a:xfrm>
        </p:grpSpPr>
        <p:grpSp>
          <p:nvGrpSpPr>
            <p:cNvPr id="138" name="Google Shape;138;p26"/>
            <p:cNvGrpSpPr/>
            <p:nvPr/>
          </p:nvGrpSpPr>
          <p:grpSpPr>
            <a:xfrm>
              <a:off x="1147682" y="397455"/>
              <a:ext cx="132372" cy="140525"/>
              <a:chOff x="4594" y="900"/>
              <a:chExt cx="276" cy="293"/>
            </a:xfrm>
          </p:grpSpPr>
          <p:sp>
            <p:nvSpPr>
              <p:cNvPr id="139" name="Google Shape;139;p26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0" name="Google Shape;140;p26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1" name="Google Shape;141;p26"/>
              <p:cNvSpPr/>
              <p:nvPr/>
            </p:nvSpPr>
            <p:spPr>
              <a:xfrm>
                <a:off x="4612" y="947"/>
                <a:ext cx="241" cy="24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2" name="Google Shape;142;p26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143" name="Google Shape;143;p26"/>
            <p:cNvGrpSpPr/>
            <p:nvPr/>
          </p:nvGrpSpPr>
          <p:grpSpPr>
            <a:xfrm>
              <a:off x="903020" y="397455"/>
              <a:ext cx="140525" cy="140525"/>
              <a:chOff x="1747" y="423"/>
              <a:chExt cx="575" cy="575"/>
            </a:xfrm>
          </p:grpSpPr>
          <p:sp>
            <p:nvSpPr>
              <p:cNvPr id="144" name="Google Shape;144;p26"/>
              <p:cNvSpPr/>
              <p:nvPr/>
            </p:nvSpPr>
            <p:spPr>
              <a:xfrm>
                <a:off x="1899" y="577"/>
                <a:ext cx="271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5" name="Google Shape;145;p26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6" name="Google Shape;146;p26"/>
              <p:cNvSpPr/>
              <p:nvPr/>
            </p:nvSpPr>
            <p:spPr>
              <a:xfrm>
                <a:off x="1747" y="423"/>
                <a:ext cx="57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47" name="Google Shape;147;p26"/>
            <p:cNvSpPr/>
            <p:nvPr/>
          </p:nvSpPr>
          <p:spPr>
            <a:xfrm rot="5400000">
              <a:off x="11548563" y="353417"/>
              <a:ext cx="140525" cy="266701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8" name="Google Shape;148;p26"/>
            <p:cNvSpPr/>
            <p:nvPr/>
          </p:nvSpPr>
          <p:spPr>
            <a:xfrm>
              <a:off x="11072725" y="379045"/>
              <a:ext cx="439544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9" name="Google Shape;149;p26"/>
            <p:cNvSpPr/>
            <p:nvPr/>
          </p:nvSpPr>
          <p:spPr>
            <a:xfrm>
              <a:off x="608914" y="397455"/>
              <a:ext cx="179805" cy="140525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50" name="Google Shape;150;p26"/>
          <p:cNvGrpSpPr/>
          <p:nvPr/>
        </p:nvGrpSpPr>
        <p:grpSpPr>
          <a:xfrm>
            <a:off x="53293" y="645096"/>
            <a:ext cx="257740" cy="1471177"/>
            <a:chOff x="92708" y="905455"/>
            <a:chExt cx="523875" cy="2990270"/>
          </a:xfrm>
        </p:grpSpPr>
        <p:sp>
          <p:nvSpPr>
            <p:cNvPr id="151" name="Google Shape;151;p26"/>
            <p:cNvSpPr/>
            <p:nvPr/>
          </p:nvSpPr>
          <p:spPr>
            <a:xfrm>
              <a:off x="92708" y="905455"/>
              <a:ext cx="523875" cy="299027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152" name="Google Shape;152;p26"/>
            <p:cNvGrpSpPr/>
            <p:nvPr/>
          </p:nvGrpSpPr>
          <p:grpSpPr>
            <a:xfrm>
              <a:off x="248838" y="1159456"/>
              <a:ext cx="225935" cy="2383212"/>
              <a:chOff x="11334883" y="1496521"/>
              <a:chExt cx="266576" cy="2811897"/>
            </a:xfrm>
          </p:grpSpPr>
          <p:sp>
            <p:nvSpPr>
              <p:cNvPr id="153" name="Google Shape;153;p26"/>
              <p:cNvSpPr/>
              <p:nvPr/>
            </p:nvSpPr>
            <p:spPr>
              <a:xfrm>
                <a:off x="11339124" y="2735045"/>
                <a:ext cx="258909" cy="258909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154" name="Google Shape;154;p26"/>
              <p:cNvGrpSpPr/>
              <p:nvPr/>
            </p:nvGrpSpPr>
            <p:grpSpPr>
              <a:xfrm>
                <a:off x="11363439" y="2127164"/>
                <a:ext cx="214957" cy="247071"/>
                <a:chOff x="1039" y="1681"/>
                <a:chExt cx="1071" cy="1231"/>
              </a:xfrm>
            </p:grpSpPr>
            <p:sp>
              <p:nvSpPr>
                <p:cNvPr id="155" name="Google Shape;155;p26"/>
                <p:cNvSpPr/>
                <p:nvPr/>
              </p:nvSpPr>
              <p:spPr>
                <a:xfrm>
                  <a:off x="1039" y="1681"/>
                  <a:ext cx="1071" cy="1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6" name="Google Shape;156;p26"/>
                <p:cNvSpPr/>
                <p:nvPr/>
              </p:nvSpPr>
              <p:spPr>
                <a:xfrm>
                  <a:off x="1398" y="2746"/>
                  <a:ext cx="212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7" name="Google Shape;157;p26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8" name="Google Shape;158;p26"/>
                <p:cNvSpPr/>
                <p:nvPr/>
              </p:nvSpPr>
              <p:spPr>
                <a:xfrm>
                  <a:off x="1665" y="2702"/>
                  <a:ext cx="205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59" name="Google Shape;159;p26"/>
              <p:cNvGrpSpPr/>
              <p:nvPr/>
            </p:nvGrpSpPr>
            <p:grpSpPr>
              <a:xfrm>
                <a:off x="11334883" y="4063734"/>
                <a:ext cx="266576" cy="244684"/>
                <a:chOff x="2577" y="1104"/>
                <a:chExt cx="414" cy="380"/>
              </a:xfrm>
            </p:grpSpPr>
            <p:sp>
              <p:nvSpPr>
                <p:cNvPr id="160" name="Google Shape;160;p26"/>
                <p:cNvSpPr/>
                <p:nvPr/>
              </p:nvSpPr>
              <p:spPr>
                <a:xfrm>
                  <a:off x="2577" y="1104"/>
                  <a:ext cx="353" cy="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1" name="Google Shape;161;p26"/>
                <p:cNvSpPr/>
                <p:nvPr/>
              </p:nvSpPr>
              <p:spPr>
                <a:xfrm>
                  <a:off x="2643" y="1129"/>
                  <a:ext cx="261" cy="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2" name="Google Shape;162;p26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3" name="Google Shape;163;p26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4" name="Google Shape;164;p26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65" name="Google Shape;165;p26"/>
              <p:cNvGrpSpPr/>
              <p:nvPr/>
            </p:nvGrpSpPr>
            <p:grpSpPr>
              <a:xfrm>
                <a:off x="11359921" y="1496521"/>
                <a:ext cx="221315" cy="268574"/>
                <a:chOff x="2647" y="1727"/>
                <a:chExt cx="192" cy="233"/>
              </a:xfrm>
            </p:grpSpPr>
            <p:sp>
              <p:nvSpPr>
                <p:cNvPr id="166" name="Google Shape;166;p26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7" name="Google Shape;167;p26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68" name="Google Shape;168;p26"/>
              <p:cNvGrpSpPr/>
              <p:nvPr/>
            </p:nvGrpSpPr>
            <p:grpSpPr>
              <a:xfrm>
                <a:off x="11405884" y="3344318"/>
                <a:ext cx="138229" cy="357091"/>
                <a:chOff x="2375" y="2182"/>
                <a:chExt cx="144" cy="372"/>
              </a:xfrm>
            </p:grpSpPr>
            <p:sp>
              <p:nvSpPr>
                <p:cNvPr id="169" name="Google Shape;169;p26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0" name="Google Shape;170;p26"/>
                <p:cNvSpPr/>
                <p:nvPr/>
              </p:nvSpPr>
              <p:spPr>
                <a:xfrm>
                  <a:off x="2396" y="2425"/>
                  <a:ext cx="123" cy="6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1" name="Google Shape;171;p26"/>
                <p:cNvSpPr/>
                <p:nvPr/>
              </p:nvSpPr>
              <p:spPr>
                <a:xfrm>
                  <a:off x="2396" y="2437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2" name="Google Shape;172;p26"/>
                <p:cNvSpPr/>
                <p:nvPr/>
              </p:nvSpPr>
              <p:spPr>
                <a:xfrm>
                  <a:off x="2396" y="2405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3" name="Google Shape;173;p26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174" name="Google Shape;174;p26"/>
          <p:cNvSpPr/>
          <p:nvPr/>
        </p:nvSpPr>
        <p:spPr>
          <a:xfrm rot="-5400000">
            <a:off x="1193334" y="2772851"/>
            <a:ext cx="1285705" cy="1285705"/>
          </a:xfrm>
          <a:prstGeom prst="teardrop">
            <a:avLst>
              <a:gd name="adj" fmla="val 100000"/>
            </a:avLst>
          </a:prstGeom>
          <a:solidFill>
            <a:srgbClr val="02314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p26"/>
          <p:cNvSpPr/>
          <p:nvPr/>
        </p:nvSpPr>
        <p:spPr>
          <a:xfrm>
            <a:off x="1306777" y="2886295"/>
            <a:ext cx="1058817" cy="1058817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dist="101600" dir="2700000" algn="tl" rotWithShape="0">
              <a:srgbClr val="000000">
                <a:alpha val="28627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" b="1" i="0" u="none" strike="noStrike" cap="none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1205936" y="2794896"/>
            <a:ext cx="374999" cy="230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01</a:t>
            </a:r>
            <a:endParaRPr sz="200" b="1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77" name="Google Shape;177;p26"/>
          <p:cNvCxnSpPr/>
          <p:nvPr/>
        </p:nvCxnSpPr>
        <p:spPr>
          <a:xfrm flipH="1">
            <a:off x="1202813" y="1840404"/>
            <a:ext cx="43" cy="837000"/>
          </a:xfrm>
          <a:prstGeom prst="straightConnector1">
            <a:avLst/>
          </a:prstGeom>
          <a:noFill/>
          <a:ln w="19050" cap="flat" cmpd="sng">
            <a:solidFill>
              <a:srgbClr val="023141"/>
            </a:solidFill>
            <a:prstDash val="solid"/>
            <a:miter lim="800000"/>
            <a:headEnd type="oval" w="sm" len="sm"/>
            <a:tailEnd type="oval" w="sm" len="sm"/>
          </a:ln>
        </p:spPr>
      </p:cxnSp>
      <p:sp>
        <p:nvSpPr>
          <p:cNvPr id="178" name="Google Shape;178;p26"/>
          <p:cNvSpPr/>
          <p:nvPr/>
        </p:nvSpPr>
        <p:spPr>
          <a:xfrm>
            <a:off x="1278900" y="2123156"/>
            <a:ext cx="1886400" cy="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latin typeface="Malgun Gothic"/>
                <a:ea typeface="Malgun Gothic"/>
                <a:cs typeface="Malgun Gothic"/>
                <a:sym typeface="Malgun Gothic"/>
              </a:rPr>
              <a:t>Project title</a:t>
            </a:r>
            <a:endParaRPr sz="12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9" name="Google Shape;179;p26"/>
          <p:cNvSpPr/>
          <p:nvPr/>
        </p:nvSpPr>
        <p:spPr>
          <a:xfrm rot="-5400000">
            <a:off x="3762946" y="2772851"/>
            <a:ext cx="1285705" cy="1285705"/>
          </a:xfrm>
          <a:prstGeom prst="teardrop">
            <a:avLst>
              <a:gd name="adj" fmla="val 100000"/>
            </a:avLst>
          </a:prstGeom>
          <a:solidFill>
            <a:srgbClr val="02314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0" name="Google Shape;180;p26"/>
          <p:cNvSpPr/>
          <p:nvPr/>
        </p:nvSpPr>
        <p:spPr>
          <a:xfrm>
            <a:off x="3876388" y="2886295"/>
            <a:ext cx="1058817" cy="1058817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dist="101600" dir="2700000" algn="tl" rotWithShape="0">
              <a:srgbClr val="000000">
                <a:alpha val="28627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" b="1" i="0" u="none" strike="noStrike" cap="none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1" name="Google Shape;181;p26"/>
          <p:cNvSpPr txBox="1"/>
          <p:nvPr/>
        </p:nvSpPr>
        <p:spPr>
          <a:xfrm>
            <a:off x="3775548" y="2794896"/>
            <a:ext cx="375000" cy="2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</a:t>
            </a:r>
            <a:r>
              <a:rPr lang="ko" sz="1100" b="1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200" b="1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82" name="Google Shape;182;p26"/>
          <p:cNvCxnSpPr/>
          <p:nvPr/>
        </p:nvCxnSpPr>
        <p:spPr>
          <a:xfrm flipH="1">
            <a:off x="3772425" y="1840404"/>
            <a:ext cx="43" cy="837000"/>
          </a:xfrm>
          <a:prstGeom prst="straightConnector1">
            <a:avLst/>
          </a:prstGeom>
          <a:noFill/>
          <a:ln w="19050" cap="flat" cmpd="sng">
            <a:solidFill>
              <a:srgbClr val="023141"/>
            </a:solidFill>
            <a:prstDash val="solid"/>
            <a:miter lim="800000"/>
            <a:headEnd type="oval" w="sm" len="sm"/>
            <a:tailEnd type="oval" w="sm" len="sm"/>
          </a:ln>
        </p:spPr>
      </p:cxnSp>
      <p:sp>
        <p:nvSpPr>
          <p:cNvPr id="183" name="Google Shape;183;p26"/>
          <p:cNvSpPr/>
          <p:nvPr/>
        </p:nvSpPr>
        <p:spPr>
          <a:xfrm>
            <a:off x="3810463" y="1840401"/>
            <a:ext cx="1886400" cy="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Dataset</a:t>
            </a:r>
            <a:endParaRPr sz="1200" b="1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&amp;</a:t>
            </a:r>
            <a:endParaRPr sz="1200" b="1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Project Idea</a:t>
            </a:r>
            <a:endParaRPr sz="1200" b="1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4" name="Google Shape;184;p26"/>
          <p:cNvSpPr/>
          <p:nvPr/>
        </p:nvSpPr>
        <p:spPr>
          <a:xfrm rot="-5400000">
            <a:off x="6332558" y="2772851"/>
            <a:ext cx="1285705" cy="1285705"/>
          </a:xfrm>
          <a:prstGeom prst="teardrop">
            <a:avLst>
              <a:gd name="adj" fmla="val 100000"/>
            </a:avLst>
          </a:prstGeom>
          <a:solidFill>
            <a:srgbClr val="1FDE7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p26"/>
          <p:cNvSpPr/>
          <p:nvPr/>
        </p:nvSpPr>
        <p:spPr>
          <a:xfrm>
            <a:off x="6446000" y="2886295"/>
            <a:ext cx="1058817" cy="1058817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dist="101600" dir="2700000" algn="tl" rotWithShape="0">
              <a:srgbClr val="000000">
                <a:alpha val="28627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" b="1" i="0" u="none" strike="noStrike" cap="none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6" name="Google Shape;186;p26"/>
          <p:cNvSpPr txBox="1"/>
          <p:nvPr/>
        </p:nvSpPr>
        <p:spPr>
          <a:xfrm>
            <a:off x="6345160" y="2794896"/>
            <a:ext cx="375000" cy="2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</a:t>
            </a:r>
            <a:r>
              <a:rPr lang="ko" sz="1100" b="1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200" b="1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87" name="Google Shape;187;p26"/>
          <p:cNvCxnSpPr/>
          <p:nvPr/>
        </p:nvCxnSpPr>
        <p:spPr>
          <a:xfrm flipH="1">
            <a:off x="6342037" y="1840404"/>
            <a:ext cx="43" cy="837000"/>
          </a:xfrm>
          <a:prstGeom prst="straightConnector1">
            <a:avLst/>
          </a:prstGeom>
          <a:noFill/>
          <a:ln w="19050" cap="flat" cmpd="sng">
            <a:solidFill>
              <a:srgbClr val="1FDE7F"/>
            </a:solidFill>
            <a:prstDash val="solid"/>
            <a:miter lim="800000"/>
            <a:headEnd type="oval" w="sm" len="sm"/>
            <a:tailEnd type="oval" w="sm" len="sm"/>
          </a:ln>
        </p:spPr>
      </p:cxnSp>
      <p:sp>
        <p:nvSpPr>
          <p:cNvPr id="188" name="Google Shape;188;p26"/>
          <p:cNvSpPr/>
          <p:nvPr/>
        </p:nvSpPr>
        <p:spPr>
          <a:xfrm>
            <a:off x="6446000" y="1858701"/>
            <a:ext cx="18864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1FDE7F"/>
                </a:solidFill>
                <a:latin typeface="Malgun Gothic"/>
                <a:ea typeface="Malgun Gothic"/>
                <a:cs typeface="Malgun Gothic"/>
                <a:sym typeface="Malgun Gothic"/>
              </a:rPr>
              <a:t>Schedule</a:t>
            </a:r>
            <a:endParaRPr sz="1200" b="1">
              <a:solidFill>
                <a:srgbClr val="1FDE7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1FDE7F"/>
                </a:solidFill>
                <a:latin typeface="Malgun Gothic"/>
                <a:ea typeface="Malgun Gothic"/>
                <a:cs typeface="Malgun Gothic"/>
                <a:sym typeface="Malgun Gothic"/>
              </a:rPr>
              <a:t>&amp;</a:t>
            </a:r>
            <a:endParaRPr sz="1200" b="1">
              <a:solidFill>
                <a:srgbClr val="1FDE7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1FDE7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Collaboration Plan</a:t>
            </a:r>
            <a:endParaRPr sz="1200" b="1">
              <a:solidFill>
                <a:srgbClr val="1FDE7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4" y="740075"/>
            <a:ext cx="5897227" cy="477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 – [Classification] Logistic</a:t>
            </a:r>
            <a:r>
              <a:rPr lang="ko-KR" altLang="en-US" sz="1900" b="1" dirty="0"/>
              <a:t> </a:t>
            </a:r>
            <a:r>
              <a:rPr lang="en-US" altLang="ko-KR" sz="1900" b="1" dirty="0"/>
              <a:t>Regression</a:t>
            </a:r>
            <a:endParaRPr sz="1900" b="1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93FD56A-565D-428C-BB26-5BEB852F42F0}"/>
              </a:ext>
            </a:extLst>
          </p:cNvPr>
          <p:cNvGraphicFramePr>
            <a:graphicFrameLocks noGrp="1"/>
          </p:cNvGraphicFramePr>
          <p:nvPr/>
        </p:nvGraphicFramePr>
        <p:xfrm>
          <a:off x="591542" y="1277090"/>
          <a:ext cx="6096000" cy="1991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9400248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Parameter to tune: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86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Penalty &amp; solver:</a:t>
                      </a:r>
                    </a:p>
                    <a:p>
                      <a:pPr latinLnBrk="1"/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‘newton-cg’ – [‘I2’,’none’]</a:t>
                      </a: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  <a:r>
                        <a:rPr lang="en-US" altLang="ko-KR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‘</a:t>
                      </a:r>
                      <a:r>
                        <a:rPr lang="en-US" altLang="ko-KR" sz="140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lbfgs</a:t>
                      </a:r>
                      <a:r>
                        <a:rPr lang="en-US" altLang="ko-KR" sz="140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’ - [‘l2’, ‘none’]</a:t>
                      </a:r>
                      <a:endParaRPr lang="ko-KR" altLang="ko-KR" sz="1400" b="0" i="0" u="none" strike="noStrike" cap="none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962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How to: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315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All you have to do is enter 6 combinations and choose the one with the highest score.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049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626972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4820094" cy="477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 - [Classification] SVM</a:t>
            </a:r>
            <a:endParaRPr sz="1900" b="1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93FD56A-565D-428C-BB26-5BEB852F42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168102"/>
              </p:ext>
            </p:extLst>
          </p:nvPr>
        </p:nvGraphicFramePr>
        <p:xfrm>
          <a:off x="591542" y="1277090"/>
          <a:ext cx="6096000" cy="369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9400248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Parameter to tune: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86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Kernel : poly, </a:t>
                      </a:r>
                      <a:r>
                        <a:rPr lang="en-US" altLang="ko-KR" dirty="0" err="1">
                          <a:latin typeface="+mn-ea"/>
                          <a:ea typeface="+mn-ea"/>
                        </a:rPr>
                        <a:t>rgb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, sigmoid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Gamma : float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C : float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962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How to: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315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First, we need to proceed differently for each kernel (repeat 3 times).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Repeat c with [0.5, 1.0, 2.0, 4.0]</a:t>
                      </a:r>
                    </a:p>
                    <a:p>
                      <a:pPr latinLnBrk="1"/>
                      <a:endParaRPr lang="en-US" altLang="ko-KR" dirty="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** Modifying the gamma value is the key.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If =/2 and the accuracy goes higher than the threshold, repeat it.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     the accuracy does not increase more than threshold, stop.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If </a:t>
                      </a:r>
                      <a:r>
                        <a:rPr lang="en-US" altLang="ko-KR" dirty="0" err="1">
                          <a:latin typeface="+mn-ea"/>
                          <a:ea typeface="+mn-ea"/>
                        </a:rPr>
                        <a:t>elif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 =*2 the accuracy goes higher than the threshold, repeat it.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     the accuracy does not increase more than threshold, stop.</a:t>
                      </a:r>
                    </a:p>
                    <a:p>
                      <a:pPr latinLnBrk="1"/>
                      <a:endParaRPr lang="en-US" altLang="ko-KR" dirty="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The result tells you the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best score parameter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.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049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35901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4" y="740075"/>
            <a:ext cx="4719355" cy="477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 – [Clustering] </a:t>
            </a:r>
            <a:r>
              <a:rPr lang="en-US" altLang="ko" sz="1900" b="1" dirty="0" err="1"/>
              <a:t>Meanshift</a:t>
            </a:r>
            <a:endParaRPr sz="1900" b="1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93FD56A-565D-428C-BB26-5BEB852F42F0}"/>
              </a:ext>
            </a:extLst>
          </p:cNvPr>
          <p:cNvGraphicFramePr>
            <a:graphicFrameLocks noGrp="1"/>
          </p:cNvGraphicFramePr>
          <p:nvPr/>
        </p:nvGraphicFramePr>
        <p:xfrm>
          <a:off x="591542" y="1277090"/>
          <a:ext cx="6096000" cy="2057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9400248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Parameter to tune: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86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latin typeface="+mn-ea"/>
                          <a:ea typeface="+mn-ea"/>
                        </a:rPr>
                        <a:t>cluster_std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 : float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962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How to: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315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** This is the radius of the cluster.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Repeat c with [0.1, 0.3, … 1.0, 2.0, 4.0]</a:t>
                      </a:r>
                    </a:p>
                    <a:p>
                      <a:pPr latinLnBrk="1"/>
                      <a:endParaRPr lang="en-US" altLang="ko-KR" dirty="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The result tells you the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best score parameter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.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049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390036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4" y="740075"/>
            <a:ext cx="5207552" cy="477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/>
              <a:t>Auto ML – </a:t>
            </a:r>
            <a:r>
              <a:rPr lang="en-US" altLang="ko" sz="1900" b="1" dirty="0"/>
              <a:t>[Clustering] </a:t>
            </a:r>
            <a:r>
              <a:rPr lang="en-US" sz="1900" b="1" dirty="0"/>
              <a:t>K means, GMM</a:t>
            </a:r>
            <a:endParaRPr sz="1900" b="1" dirty="0"/>
          </a:p>
        </p:txBody>
      </p:sp>
      <p:graphicFrame>
        <p:nvGraphicFramePr>
          <p:cNvPr id="43" name="표 4">
            <a:extLst>
              <a:ext uri="{FF2B5EF4-FFF2-40B4-BE49-F238E27FC236}">
                <a16:creationId xmlns:a16="http://schemas.microsoft.com/office/drawing/2014/main" id="{711FD087-80D2-48C3-BC9C-61EBB1D100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3992594"/>
              </p:ext>
            </p:extLst>
          </p:nvPr>
        </p:nvGraphicFramePr>
        <p:xfrm>
          <a:off x="591542" y="1277090"/>
          <a:ext cx="6096000" cy="2910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9400248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Parameter to tune: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86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>
                          <a:latin typeface="+mn-ea"/>
                          <a:ea typeface="+mn-ea"/>
                        </a:rPr>
                        <a:t>n_clusters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: int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962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How to: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315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Find best </a:t>
                      </a:r>
                      <a:r>
                        <a:rPr lang="en-US" altLang="ko-KR" dirty="0" err="1">
                          <a:latin typeface="+mn-ea"/>
                          <a:ea typeface="+mn-ea"/>
                        </a:rPr>
                        <a:t>n_clusters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(k)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Use silhouette score</a:t>
                      </a:r>
                    </a:p>
                    <a:p>
                      <a:pPr latinLnBrk="1"/>
                      <a:endParaRPr lang="en-US" altLang="ko-KR" dirty="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Start k = 3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Repeat silhouette score increase: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   k = k + 3</a:t>
                      </a:r>
                    </a:p>
                    <a:p>
                      <a:pPr latinLnBrk="1"/>
                      <a:endParaRPr lang="en-US" altLang="ko-KR" dirty="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Return k which has highest silhouette score among k-3, k-2, k-1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04952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4" y="740075"/>
            <a:ext cx="6059959" cy="477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/>
              <a:t>Auto ML – </a:t>
            </a:r>
            <a:r>
              <a:rPr lang="en-US" altLang="ko" sz="1900" b="1" dirty="0"/>
              <a:t>[Clustering] </a:t>
            </a:r>
            <a:r>
              <a:rPr lang="en-US" sz="1900" b="1" dirty="0"/>
              <a:t>Agglomerative Clustering</a:t>
            </a:r>
            <a:endParaRPr sz="1900" b="1" dirty="0"/>
          </a:p>
        </p:txBody>
      </p:sp>
      <p:graphicFrame>
        <p:nvGraphicFramePr>
          <p:cNvPr id="43" name="표 4">
            <a:extLst>
              <a:ext uri="{FF2B5EF4-FFF2-40B4-BE49-F238E27FC236}">
                <a16:creationId xmlns:a16="http://schemas.microsoft.com/office/drawing/2014/main" id="{32E64B6B-7F92-4496-AF03-7A9532446C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283081"/>
              </p:ext>
            </p:extLst>
          </p:nvPr>
        </p:nvGraphicFramePr>
        <p:xfrm>
          <a:off x="591542" y="1277090"/>
          <a:ext cx="6096000" cy="3484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9400248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latin typeface="+mn-ea"/>
                          <a:ea typeface="+mn-ea"/>
                        </a:rPr>
                        <a:t>Parameter to tune:</a:t>
                      </a:r>
                      <a:endParaRPr lang="ko-KR" altLang="en-US" b="0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86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 err="1">
                          <a:latin typeface="+mn-ea"/>
                          <a:ea typeface="+mn-ea"/>
                        </a:rPr>
                        <a:t>n_clusters</a:t>
                      </a:r>
                      <a:r>
                        <a:rPr lang="en-US" altLang="ko-KR" b="0" dirty="0">
                          <a:latin typeface="+mn-ea"/>
                          <a:ea typeface="+mn-ea"/>
                        </a:rPr>
                        <a:t>: int</a:t>
                      </a:r>
                    </a:p>
                    <a:p>
                      <a:pPr latinLnBrk="1"/>
                      <a:r>
                        <a:rPr lang="en-US" altLang="ko-KR" b="0" dirty="0">
                          <a:latin typeface="+mn-ea"/>
                          <a:ea typeface="+mn-ea"/>
                        </a:rPr>
                        <a:t>linkage: single, average, complete. ward</a:t>
                      </a:r>
                      <a:endParaRPr lang="ko-KR" altLang="en-US" b="0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962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>
                          <a:latin typeface="+mn-ea"/>
                          <a:ea typeface="+mn-ea"/>
                        </a:rPr>
                        <a:t>How to:</a:t>
                      </a:r>
                      <a:r>
                        <a:rPr lang="ko-KR" altLang="en-US" b="0" dirty="0">
                          <a:latin typeface="+mn-ea"/>
                          <a:ea typeface="+mn-ea"/>
                        </a:rPr>
                        <a:t> 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315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dirty="0"/>
                        <a:t>Find best </a:t>
                      </a:r>
                      <a:r>
                        <a:rPr lang="en-US" altLang="ko-KR" sz="1400" b="0" dirty="0" err="1"/>
                        <a:t>n_clusters</a:t>
                      </a:r>
                      <a:r>
                        <a:rPr lang="en-US" altLang="ko-KR" sz="1400" b="0" dirty="0"/>
                        <a:t>(k) and best linkage method</a:t>
                      </a: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dirty="0"/>
                        <a:t>Use silhouette score</a:t>
                      </a: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400" b="0" dirty="0"/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dirty="0"/>
                        <a:t>for linkage in  </a:t>
                      </a:r>
                      <a:r>
                        <a:rPr lang="en-US" altLang="ko-KR" sz="1400" b="0" dirty="0" err="1"/>
                        <a:t>linkage_method</a:t>
                      </a:r>
                      <a:r>
                        <a:rPr lang="en-US" altLang="ko-KR" sz="1400" b="0" dirty="0"/>
                        <a:t>:</a:t>
                      </a: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dirty="0"/>
                        <a:t>   Start k = 3</a:t>
                      </a: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dirty="0"/>
                        <a:t>   Repeat silhouette score increase</a:t>
                      </a: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dirty="0"/>
                        <a:t>        k = k + 3</a:t>
                      </a:r>
                    </a:p>
                    <a:p>
                      <a:r>
                        <a:rPr lang="en-US" altLang="ko-KR" sz="1400" b="0" dirty="0"/>
                        <a:t>   Append k which has highest silhouette score among k-3, k-2, k-1</a:t>
                      </a:r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altLang="ko-KR" sz="1400" b="0" dirty="0"/>
                    </a:p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400" b="0" dirty="0"/>
                        <a:t>Return best score combination of k and linkage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049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71360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순서도: 처리 42">
            <a:extLst>
              <a:ext uri="{FF2B5EF4-FFF2-40B4-BE49-F238E27FC236}">
                <a16:creationId xmlns:a16="http://schemas.microsoft.com/office/drawing/2014/main" id="{0D4C60A3-5E9D-4A35-88CF-79F9396EF7B3}"/>
              </a:ext>
            </a:extLst>
          </p:cNvPr>
          <p:cNvSpPr/>
          <p:nvPr/>
        </p:nvSpPr>
        <p:spPr>
          <a:xfrm rot="5400000">
            <a:off x="2000251" y="-2000248"/>
            <a:ext cx="5143499" cy="9143998"/>
          </a:xfrm>
          <a:prstGeom prst="flowChartProcess">
            <a:avLst/>
          </a:prstGeom>
          <a:solidFill>
            <a:srgbClr val="02314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3554D3-1419-4EF2-B87D-EBF4EF960DA6}"/>
              </a:ext>
            </a:extLst>
          </p:cNvPr>
          <p:cNvSpPr txBox="1"/>
          <p:nvPr/>
        </p:nvSpPr>
        <p:spPr>
          <a:xfrm>
            <a:off x="224440" y="2045383"/>
            <a:ext cx="864283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>
                <a:ln w="12700">
                  <a:solidFill>
                    <a:srgbClr val="394D65"/>
                  </a:solidFill>
                </a:ln>
                <a:solidFill>
                  <a:schemeClr val="bg1"/>
                </a:solidFill>
                <a:latin typeface="포천 오성과 한음 Bold" panose="020B0803000000000000" pitchFamily="50" charset="-127"/>
                <a:ea typeface="포천 오성과 한음 Bold" panose="020B0803000000000000" pitchFamily="50" charset="-127"/>
              </a:rPr>
              <a:t>Schedule &amp; Collaboration Plan</a:t>
            </a:r>
            <a:endParaRPr lang="ko-KR" altLang="en-US" sz="4500" dirty="0">
              <a:ln w="12700">
                <a:solidFill>
                  <a:srgbClr val="394D65"/>
                </a:solidFill>
              </a:ln>
              <a:solidFill>
                <a:schemeClr val="bg1"/>
              </a:solidFill>
              <a:latin typeface="포천 오성과 한음 Bold" panose="020B0803000000000000" pitchFamily="50" charset="-127"/>
              <a:ea typeface="포천 오성과 한음 Bold" panose="020B0803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B4CBA5-C066-4FA7-B8A0-54A25D6C6A01}"/>
              </a:ext>
            </a:extLst>
          </p:cNvPr>
          <p:cNvSpPr txBox="1"/>
          <p:nvPr/>
        </p:nvSpPr>
        <p:spPr>
          <a:xfrm>
            <a:off x="89748" y="100524"/>
            <a:ext cx="1659429" cy="168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35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endParaRPr lang="ko-KR" altLang="en-US" sz="1035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73660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4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32" name="Google Shape;532;p34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533" name="Google Shape;533;p34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534" name="Google Shape;534;p34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35" name="Google Shape;535;p34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36" name="Google Shape;536;p34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538" name="Google Shape;538;p34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539" name="Google Shape;539;p34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40" name="Google Shape;540;p34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542" name="Google Shape;542;p34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44" name="Google Shape;544;p34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545" name="Google Shape;545;p34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546" name="Google Shape;546;p34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547" name="Google Shape;547;p34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548" name="Google Shape;548;p34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549" name="Google Shape;549;p34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550" name="Google Shape;550;p34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1" name="Google Shape;551;p34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2" name="Google Shape;552;p34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3" name="Google Shape;553;p34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54" name="Google Shape;554;p34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555" name="Google Shape;555;p34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6" name="Google Shape;556;p34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7" name="Google Shape;557;p34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8" name="Google Shape;558;p34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9" name="Google Shape;559;p34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60" name="Google Shape;560;p34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561" name="Google Shape;561;p34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2" name="Google Shape;562;p34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63" name="Google Shape;563;p34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564" name="Google Shape;564;p34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5" name="Google Shape;565;p34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6" name="Google Shape;566;p34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7" name="Google Shape;567;p34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8" name="Google Shape;568;p34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570" name="Google Shape;570;p34"/>
          <p:cNvSpPr txBox="1"/>
          <p:nvPr/>
        </p:nvSpPr>
        <p:spPr>
          <a:xfrm>
            <a:off x="495825" y="740075"/>
            <a:ext cx="2583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Project Schedule</a:t>
            </a:r>
            <a:endParaRPr sz="1900" b="1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2D8CCB6D-2EB4-489C-8EF2-6B9CE084F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630654"/>
              </p:ext>
            </p:extLst>
          </p:nvPr>
        </p:nvGraphicFramePr>
        <p:xfrm>
          <a:off x="897462" y="1306238"/>
          <a:ext cx="7407085" cy="36229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8155">
                  <a:extLst>
                    <a:ext uri="{9D8B030D-6E8A-4147-A177-3AD203B41FA5}">
                      <a16:colId xmlns:a16="http://schemas.microsoft.com/office/drawing/2014/main" val="3929458583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1486484201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372270507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2433085841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1471690110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2284748631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4262797084"/>
                    </a:ext>
                  </a:extLst>
                </a:gridCol>
              </a:tblGrid>
              <a:tr h="6038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THU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FRI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5"/>
                          </a:solidFill>
                        </a:rPr>
                        <a:t>SAT</a:t>
                      </a:r>
                      <a:endParaRPr lang="ko-KR" altLang="en-US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SUN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450721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18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19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22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23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24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678700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26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28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29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30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31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3700224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11.1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6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6324163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8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9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12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13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14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2927620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16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449091"/>
                  </a:ext>
                </a:extLst>
              </a:tr>
            </a:tbl>
          </a:graphicData>
        </a:graphic>
      </p:graphicFrame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C8F59E-0F11-4F4F-A34C-1A44DF7C0E39}"/>
              </a:ext>
            </a:extLst>
          </p:cNvPr>
          <p:cNvSpPr/>
          <p:nvPr/>
        </p:nvSpPr>
        <p:spPr>
          <a:xfrm>
            <a:off x="2193866" y="2116384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Proposal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E8B89BA3-686C-4127-9651-8A6EB8990DF9}"/>
              </a:ext>
            </a:extLst>
          </p:cNvPr>
          <p:cNvSpPr/>
          <p:nvPr/>
        </p:nvSpPr>
        <p:spPr>
          <a:xfrm>
            <a:off x="3302020" y="2116384"/>
            <a:ext cx="4587501" cy="25093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Preprocessing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187F3FD4-0D85-43E0-A967-3EB49EF0370A}"/>
              </a:ext>
            </a:extLst>
          </p:cNvPr>
          <p:cNvSpPr/>
          <p:nvPr/>
        </p:nvSpPr>
        <p:spPr>
          <a:xfrm>
            <a:off x="2193866" y="2776181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Meeting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CAF5ADE0-61A7-445F-9824-1EEBEAB73C64}"/>
              </a:ext>
            </a:extLst>
          </p:cNvPr>
          <p:cNvSpPr/>
          <p:nvPr/>
        </p:nvSpPr>
        <p:spPr>
          <a:xfrm>
            <a:off x="2193864" y="3324185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Meeting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B075987C-B905-4659-92D7-4D71A933BDB7}"/>
              </a:ext>
            </a:extLst>
          </p:cNvPr>
          <p:cNvSpPr/>
          <p:nvPr/>
        </p:nvSpPr>
        <p:spPr>
          <a:xfrm>
            <a:off x="2193864" y="4001218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Meeting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F82F3C83-0887-47AC-AE2C-6C7434BC64C9}"/>
              </a:ext>
            </a:extLst>
          </p:cNvPr>
          <p:cNvSpPr/>
          <p:nvPr/>
        </p:nvSpPr>
        <p:spPr>
          <a:xfrm>
            <a:off x="2193864" y="4576244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Final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99E777F6-278D-49DD-8E06-B660D980312E}"/>
              </a:ext>
            </a:extLst>
          </p:cNvPr>
          <p:cNvSpPr/>
          <p:nvPr/>
        </p:nvSpPr>
        <p:spPr>
          <a:xfrm>
            <a:off x="3298912" y="2766061"/>
            <a:ext cx="4587501" cy="8090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Making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Classification / Clustering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Function</a:t>
            </a: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B2669635-5E93-4249-93ED-A959CD4BEE98}"/>
              </a:ext>
            </a:extLst>
          </p:cNvPr>
          <p:cNvSpPr/>
          <p:nvPr/>
        </p:nvSpPr>
        <p:spPr>
          <a:xfrm>
            <a:off x="3298911" y="4001218"/>
            <a:ext cx="4587501" cy="25093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Finishing work &amp; Prepare Final Presentation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5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76" name="Google Shape;576;p35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77" name="Google Shape;577;p35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578" name="Google Shape;578;p35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579" name="Google Shape;579;p35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0" name="Google Shape;580;p35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1" name="Google Shape;581;p35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2" name="Google Shape;582;p35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583" name="Google Shape;583;p35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584" name="Google Shape;584;p35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5" name="Google Shape;585;p35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6" name="Google Shape;586;p35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587" name="Google Shape;587;p35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590" name="Google Shape;590;p35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591" name="Google Shape;591;p35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592" name="Google Shape;592;p35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593" name="Google Shape;593;p35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594" name="Google Shape;594;p35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595" name="Google Shape;595;p35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6" name="Google Shape;596;p35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7" name="Google Shape;597;p35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8" name="Google Shape;598;p35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99" name="Google Shape;599;p35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600" name="Google Shape;600;p35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1" name="Google Shape;601;p35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2" name="Google Shape;602;p35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3" name="Google Shape;603;p35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4" name="Google Shape;604;p35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05" name="Google Shape;605;p35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606" name="Google Shape;606;p35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7" name="Google Shape;607;p35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08" name="Google Shape;608;p35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609" name="Google Shape;609;p35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0" name="Google Shape;610;p35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1" name="Google Shape;611;p35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2" name="Google Shape;612;p35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3" name="Google Shape;613;p35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pic>
        <p:nvPicPr>
          <p:cNvPr id="614" name="Google Shape;6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851" y="608925"/>
            <a:ext cx="7455075" cy="42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35"/>
          <p:cNvSpPr txBox="1"/>
          <p:nvPr/>
        </p:nvSpPr>
        <p:spPr>
          <a:xfrm>
            <a:off x="2624675" y="998475"/>
            <a:ext cx="16158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정두화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Pre-processing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Classification-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Decision Tree,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Logistic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6" name="Google Shape;616;p35"/>
          <p:cNvSpPr txBox="1"/>
          <p:nvPr/>
        </p:nvSpPr>
        <p:spPr>
          <a:xfrm>
            <a:off x="4879625" y="1000688"/>
            <a:ext cx="16158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허서윤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Clustering</a:t>
            </a:r>
            <a:r>
              <a:rPr lang="en-US" alt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 - </a:t>
            </a:r>
            <a:r>
              <a:rPr lang="en-US" altLang="ko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MeanShift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7" name="Google Shape;617;p35"/>
          <p:cNvSpPr txBox="1"/>
          <p:nvPr/>
        </p:nvSpPr>
        <p:spPr>
          <a:xfrm>
            <a:off x="2624675" y="3055050"/>
            <a:ext cx="16158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이정명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Classification</a:t>
            </a:r>
            <a:r>
              <a:rPr lang="en-US" alt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SVM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8" name="Google Shape;618;p35"/>
          <p:cNvSpPr txBox="1"/>
          <p:nvPr/>
        </p:nvSpPr>
        <p:spPr>
          <a:xfrm>
            <a:off x="4879625" y="3055050"/>
            <a:ext cx="16158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최찬영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Clustering-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KMeans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GMM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Aggolmerative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6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4" name="Google Shape;624;p36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625" name="Google Shape;625;p36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626" name="Google Shape;626;p36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627" name="Google Shape;627;p36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28" name="Google Shape;628;p36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29" name="Google Shape;629;p36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30" name="Google Shape;630;p36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631" name="Google Shape;631;p36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632" name="Google Shape;632;p36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33" name="Google Shape;633;p36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34" name="Google Shape;634;p36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635" name="Google Shape;635;p36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36" name="Google Shape;636;p36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37" name="Google Shape;637;p36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638" name="Google Shape;638;p36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39" name="Google Shape;639;p36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640" name="Google Shape;640;p36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641" name="Google Shape;641;p36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642" name="Google Shape;642;p36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643" name="Google Shape;643;p36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4" name="Google Shape;644;p36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5" name="Google Shape;645;p36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6" name="Google Shape;646;p36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47" name="Google Shape;647;p36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648" name="Google Shape;648;p36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9" name="Google Shape;649;p36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0" name="Google Shape;650;p36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1" name="Google Shape;651;p36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2" name="Google Shape;652;p36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53" name="Google Shape;653;p36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654" name="Google Shape;654;p36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5" name="Google Shape;655;p36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56" name="Google Shape;656;p36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657" name="Google Shape;657;p36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8" name="Google Shape;658;p36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9" name="Google Shape;659;p36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60" name="Google Shape;660;p36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61" name="Google Shape;661;p36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662" name="Google Shape;662;p36"/>
          <p:cNvSpPr/>
          <p:nvPr/>
        </p:nvSpPr>
        <p:spPr>
          <a:xfrm>
            <a:off x="2349406" y="2390369"/>
            <a:ext cx="4572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 b="1" i="1">
                <a:solidFill>
                  <a:srgbClr val="323F4F"/>
                </a:solidFill>
                <a:latin typeface="Malgun Gothic"/>
                <a:ea typeface="Malgun Gothic"/>
                <a:cs typeface="Malgun Gothic"/>
                <a:sym typeface="Malgun Gothic"/>
              </a:rPr>
              <a:t>Thank you</a:t>
            </a:r>
            <a:endParaRPr sz="3300" b="1" i="1" u="none" strike="noStrike" cap="none">
              <a:solidFill>
                <a:srgbClr val="323F4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순서도: 처리 42">
            <a:extLst>
              <a:ext uri="{FF2B5EF4-FFF2-40B4-BE49-F238E27FC236}">
                <a16:creationId xmlns:a16="http://schemas.microsoft.com/office/drawing/2014/main" id="{0D4C60A3-5E9D-4A35-88CF-79F9396EF7B3}"/>
              </a:ext>
            </a:extLst>
          </p:cNvPr>
          <p:cNvSpPr/>
          <p:nvPr/>
        </p:nvSpPr>
        <p:spPr>
          <a:xfrm rot="5400000">
            <a:off x="2000251" y="-2000248"/>
            <a:ext cx="5143499" cy="9143998"/>
          </a:xfrm>
          <a:prstGeom prst="flowChartProcess">
            <a:avLst/>
          </a:prstGeom>
          <a:solidFill>
            <a:srgbClr val="02314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3554D3-1419-4EF2-B87D-EBF4EF960DA6}"/>
              </a:ext>
            </a:extLst>
          </p:cNvPr>
          <p:cNvSpPr txBox="1"/>
          <p:nvPr/>
        </p:nvSpPr>
        <p:spPr>
          <a:xfrm>
            <a:off x="224441" y="2045383"/>
            <a:ext cx="422663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dirty="0">
                <a:ln w="12700">
                  <a:solidFill>
                    <a:srgbClr val="394D65"/>
                  </a:solidFill>
                </a:ln>
                <a:solidFill>
                  <a:schemeClr val="bg1"/>
                </a:solidFill>
                <a:latin typeface="포천 오성과 한음 Bold" panose="020B0803000000000000" pitchFamily="50" charset="-127"/>
                <a:ea typeface="포천 오성과 한음 Bold" panose="020B0803000000000000" pitchFamily="50" charset="-127"/>
              </a:rPr>
              <a:t>Project Title</a:t>
            </a:r>
            <a:endParaRPr lang="ko-KR" altLang="en-US" sz="4500" dirty="0">
              <a:ln w="12700">
                <a:solidFill>
                  <a:srgbClr val="394D65"/>
                </a:solidFill>
              </a:ln>
              <a:solidFill>
                <a:schemeClr val="bg1"/>
              </a:solidFill>
              <a:latin typeface="포천 오성과 한음 Bold" panose="020B0803000000000000" pitchFamily="50" charset="-127"/>
              <a:ea typeface="포천 오성과 한음 Bold" panose="020B0803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B4CBA5-C066-4FA7-B8A0-54A25D6C6A01}"/>
              </a:ext>
            </a:extLst>
          </p:cNvPr>
          <p:cNvSpPr txBox="1"/>
          <p:nvPr/>
        </p:nvSpPr>
        <p:spPr>
          <a:xfrm>
            <a:off x="89748" y="100524"/>
            <a:ext cx="1659429" cy="168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35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</a:t>
            </a:r>
            <a:endParaRPr lang="ko-KR" altLang="en-US" sz="1035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9B14BED-67A7-4174-B4DE-9C8AED25C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497" y="2571750"/>
            <a:ext cx="1409700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58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27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95" name="Google Shape;195;p27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196" name="Google Shape;196;p27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197" name="Google Shape;197;p27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98" name="Google Shape;198;p27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99" name="Google Shape;199;p27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0" name="Google Shape;200;p27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201" name="Google Shape;201;p27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202" name="Google Shape;202;p27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3" name="Google Shape;203;p27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4" name="Google Shape;204;p27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205" name="Google Shape;205;p27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208" name="Google Shape;208;p27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209" name="Google Shape;209;p27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210" name="Google Shape;210;p27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211" name="Google Shape;211;p27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212" name="Google Shape;212;p27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13" name="Google Shape;213;p27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4" name="Google Shape;214;p27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5" name="Google Shape;215;p27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6" name="Google Shape;216;p27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17" name="Google Shape;217;p27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18" name="Google Shape;218;p27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9" name="Google Shape;219;p27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0" name="Google Shape;220;p27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1" name="Google Shape;221;p27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2" name="Google Shape;222;p27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23" name="Google Shape;223;p27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224" name="Google Shape;224;p27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5" name="Google Shape;225;p27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26" name="Google Shape;226;p27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227" name="Google Shape;227;p27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8" name="Google Shape;228;p27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9" name="Google Shape;229;p27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0" name="Google Shape;230;p27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1" name="Google Shape;231;p27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232" name="Google Shape;232;p27"/>
          <p:cNvSpPr txBox="1"/>
          <p:nvPr/>
        </p:nvSpPr>
        <p:spPr>
          <a:xfrm>
            <a:off x="496800" y="740075"/>
            <a:ext cx="21711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Project Title</a:t>
            </a:r>
            <a:endParaRPr sz="1900" b="1"/>
          </a:p>
        </p:txBody>
      </p:sp>
      <p:pic>
        <p:nvPicPr>
          <p:cNvPr id="233" name="Google Shape;2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5112" y="1765050"/>
            <a:ext cx="3580574" cy="308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7"/>
          <p:cNvSpPr txBox="1"/>
          <p:nvPr/>
        </p:nvSpPr>
        <p:spPr>
          <a:xfrm>
            <a:off x="2270500" y="1283313"/>
            <a:ext cx="4729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ko" sz="1500">
                <a:solidFill>
                  <a:schemeClr val="dk1"/>
                </a:solidFill>
                <a:highlight>
                  <a:schemeClr val="lt1"/>
                </a:highlight>
              </a:rPr>
              <a:t>Watching motion and </a:t>
            </a:r>
            <a:r>
              <a:rPr lang="ko" sz="1500" b="1">
                <a:solidFill>
                  <a:schemeClr val="dk1"/>
                </a:solidFill>
                <a:highlight>
                  <a:schemeClr val="lt1"/>
                </a:highlight>
              </a:rPr>
              <a:t>predicting what action to take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순서도: 처리 42">
            <a:extLst>
              <a:ext uri="{FF2B5EF4-FFF2-40B4-BE49-F238E27FC236}">
                <a16:creationId xmlns:a16="http://schemas.microsoft.com/office/drawing/2014/main" id="{0D4C60A3-5E9D-4A35-88CF-79F9396EF7B3}"/>
              </a:ext>
            </a:extLst>
          </p:cNvPr>
          <p:cNvSpPr/>
          <p:nvPr/>
        </p:nvSpPr>
        <p:spPr>
          <a:xfrm rot="5400000">
            <a:off x="2000251" y="-2000248"/>
            <a:ext cx="5143499" cy="9143998"/>
          </a:xfrm>
          <a:prstGeom prst="flowChartProcess">
            <a:avLst/>
          </a:prstGeom>
          <a:solidFill>
            <a:srgbClr val="02314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3554D3-1419-4EF2-B87D-EBF4EF960DA6}"/>
              </a:ext>
            </a:extLst>
          </p:cNvPr>
          <p:cNvSpPr txBox="1"/>
          <p:nvPr/>
        </p:nvSpPr>
        <p:spPr>
          <a:xfrm>
            <a:off x="224440" y="2045383"/>
            <a:ext cx="62786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dirty="0">
                <a:ln w="12700">
                  <a:solidFill>
                    <a:srgbClr val="394D65"/>
                  </a:solidFill>
                </a:ln>
                <a:solidFill>
                  <a:schemeClr val="bg1"/>
                </a:solidFill>
                <a:latin typeface="포천 오성과 한음 Bold" panose="020B0803000000000000" pitchFamily="50" charset="-127"/>
                <a:ea typeface="포천 오성과 한음 Bold" panose="020B0803000000000000" pitchFamily="50" charset="-127"/>
              </a:rPr>
              <a:t>Dataset &amp; Project Idea </a:t>
            </a:r>
            <a:endParaRPr lang="ko-KR" altLang="en-US" sz="4500" dirty="0">
              <a:ln w="12700">
                <a:solidFill>
                  <a:srgbClr val="394D65"/>
                </a:solidFill>
              </a:ln>
              <a:solidFill>
                <a:schemeClr val="bg1"/>
              </a:solidFill>
              <a:latin typeface="포천 오성과 한음 Bold" panose="020B0803000000000000" pitchFamily="50" charset="-127"/>
              <a:ea typeface="포천 오성과 한음 Bold" panose="020B0803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B4CBA5-C066-4FA7-B8A0-54A25D6C6A01}"/>
              </a:ext>
            </a:extLst>
          </p:cNvPr>
          <p:cNvSpPr txBox="1"/>
          <p:nvPr/>
        </p:nvSpPr>
        <p:spPr>
          <a:xfrm>
            <a:off x="89748" y="100524"/>
            <a:ext cx="1659429" cy="168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35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endParaRPr lang="ko-KR" altLang="en-US" sz="1035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148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0" name="Google Shape;240;p28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41" name="Google Shape;241;p28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242" name="Google Shape;242;p28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243" name="Google Shape;243;p28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4" name="Google Shape;244;p28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5" name="Google Shape;245;p28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6" name="Google Shape;246;p28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247" name="Google Shape;247;p28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248" name="Google Shape;248;p28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9" name="Google Shape;249;p28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50" name="Google Shape;250;p28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251" name="Google Shape;251;p28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254" name="Google Shape;254;p28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255" name="Google Shape;255;p28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256" name="Google Shape;256;p28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257" name="Google Shape;257;p28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258" name="Google Shape;258;p28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9" name="Google Shape;259;p28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0" name="Google Shape;260;p28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1" name="Google Shape;261;p28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2" name="Google Shape;262;p28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63" name="Google Shape;263;p28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64" name="Google Shape;264;p28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5" name="Google Shape;265;p28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6" name="Google Shape;266;p28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7" name="Google Shape;267;p28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8" name="Google Shape;268;p28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69" name="Google Shape;269;p28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270" name="Google Shape;270;p28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1" name="Google Shape;271;p28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72" name="Google Shape;272;p28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273" name="Google Shape;273;p28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4" name="Google Shape;274;p28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5" name="Google Shape;275;p28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6" name="Google Shape;276;p28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7" name="Google Shape;277;p28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278" name="Google Shape;278;p28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Dataset</a:t>
            </a:r>
            <a:endParaRPr sz="1900" b="1"/>
          </a:p>
        </p:txBody>
      </p:sp>
      <p:sp>
        <p:nvSpPr>
          <p:cNvPr id="279" name="Google Shape;279;p28"/>
          <p:cNvSpPr txBox="1"/>
          <p:nvPr/>
        </p:nvSpPr>
        <p:spPr>
          <a:xfrm>
            <a:off x="662100" y="1249575"/>
            <a:ext cx="3909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Malgun Gothic"/>
                <a:ea typeface="Malgun Gothic"/>
                <a:cs typeface="Malgun Gothic"/>
                <a:sym typeface="Malgun Gothic"/>
              </a:rPr>
              <a:t>MpII Human Pose Dataset in Kaggle</a:t>
            </a: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80" name="Google Shape;280;p28"/>
          <p:cNvPicPr preferRelativeResize="0"/>
          <p:nvPr/>
        </p:nvPicPr>
        <p:blipFill rotWithShape="1">
          <a:blip r:embed="rId3">
            <a:alphaModFix/>
          </a:blip>
          <a:srcRect r="33744"/>
          <a:stretch/>
        </p:blipFill>
        <p:spPr>
          <a:xfrm>
            <a:off x="1542750" y="1816888"/>
            <a:ext cx="6058501" cy="1933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8"/>
          <p:cNvSpPr txBox="1"/>
          <p:nvPr/>
        </p:nvSpPr>
        <p:spPr>
          <a:xfrm>
            <a:off x="798375" y="3917300"/>
            <a:ext cx="76989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MPII Human Pose dataset is a state of the art benchmark for evaluation of articulated human pose estimation. The dataset includes around </a:t>
            </a:r>
            <a:r>
              <a:rPr lang="ko" sz="1150" b="1">
                <a:solidFill>
                  <a:srgbClr val="333333"/>
                </a:solidFill>
                <a:highlight>
                  <a:srgbClr val="FFFFFF"/>
                </a:highlight>
              </a:rPr>
              <a:t>25K images</a:t>
            </a: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 containing over </a:t>
            </a:r>
            <a:r>
              <a:rPr lang="ko" sz="1150" b="1">
                <a:solidFill>
                  <a:srgbClr val="333333"/>
                </a:solidFill>
                <a:highlight>
                  <a:srgbClr val="FFFFFF"/>
                </a:highlight>
              </a:rPr>
              <a:t>40K people</a:t>
            </a: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 with annotated body joints. The images were systematically collected using an established taxonomy of every day human activities. Overall the dataset covers </a:t>
            </a:r>
            <a:r>
              <a:rPr lang="ko" sz="1150" b="1">
                <a:solidFill>
                  <a:srgbClr val="333333"/>
                </a:solidFill>
                <a:highlight>
                  <a:srgbClr val="FFFFFF"/>
                </a:highlight>
              </a:rPr>
              <a:t>410 human activities</a:t>
            </a: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 and each image is provided with an activity label. 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2" name="Google Shape;282;p28"/>
          <p:cNvSpPr txBox="1"/>
          <p:nvPr/>
        </p:nvSpPr>
        <p:spPr>
          <a:xfrm>
            <a:off x="5143625" y="4748450"/>
            <a:ext cx="367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Dataset URL : https://www.kaggle.com/nicolehoelzl/mpii-human-pose-data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86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8" name="Google Shape;288;p29"/>
          <p:cNvSpPr/>
          <p:nvPr/>
        </p:nvSpPr>
        <p:spPr>
          <a:xfrm>
            <a:off x="182165" y="214313"/>
            <a:ext cx="8779669" cy="271463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89" name="Google Shape;289;p29"/>
          <p:cNvGrpSpPr/>
          <p:nvPr/>
        </p:nvGrpSpPr>
        <p:grpSpPr>
          <a:xfrm>
            <a:off x="456686" y="284284"/>
            <a:ext cx="8357446" cy="161583"/>
            <a:chOff x="608914" y="379045"/>
            <a:chExt cx="11143262" cy="215444"/>
          </a:xfrm>
        </p:grpSpPr>
        <p:grpSp>
          <p:nvGrpSpPr>
            <p:cNvPr id="290" name="Google Shape;290;p29"/>
            <p:cNvGrpSpPr/>
            <p:nvPr/>
          </p:nvGrpSpPr>
          <p:grpSpPr>
            <a:xfrm>
              <a:off x="1147682" y="397455"/>
              <a:ext cx="132372" cy="140525"/>
              <a:chOff x="4594" y="900"/>
              <a:chExt cx="276" cy="293"/>
            </a:xfrm>
          </p:grpSpPr>
          <p:sp>
            <p:nvSpPr>
              <p:cNvPr id="291" name="Google Shape;291;p29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2" name="Google Shape;292;p29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3" name="Google Shape;293;p29"/>
              <p:cNvSpPr/>
              <p:nvPr/>
            </p:nvSpPr>
            <p:spPr>
              <a:xfrm>
                <a:off x="4612" y="947"/>
                <a:ext cx="241" cy="24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4" name="Google Shape;294;p29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295" name="Google Shape;295;p29"/>
            <p:cNvGrpSpPr/>
            <p:nvPr/>
          </p:nvGrpSpPr>
          <p:grpSpPr>
            <a:xfrm>
              <a:off x="903020" y="397455"/>
              <a:ext cx="140525" cy="140525"/>
              <a:chOff x="1747" y="423"/>
              <a:chExt cx="575" cy="575"/>
            </a:xfrm>
          </p:grpSpPr>
          <p:sp>
            <p:nvSpPr>
              <p:cNvPr id="296" name="Google Shape;296;p29"/>
              <p:cNvSpPr/>
              <p:nvPr/>
            </p:nvSpPr>
            <p:spPr>
              <a:xfrm>
                <a:off x="1899" y="577"/>
                <a:ext cx="271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7" name="Google Shape;297;p29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8" name="Google Shape;298;p29"/>
              <p:cNvSpPr/>
              <p:nvPr/>
            </p:nvSpPr>
            <p:spPr>
              <a:xfrm>
                <a:off x="1747" y="423"/>
                <a:ext cx="57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299" name="Google Shape;299;p29"/>
            <p:cNvSpPr/>
            <p:nvPr/>
          </p:nvSpPr>
          <p:spPr>
            <a:xfrm rot="5400000">
              <a:off x="11548563" y="353417"/>
              <a:ext cx="140525" cy="266701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0" name="Google Shape;300;p29"/>
            <p:cNvSpPr/>
            <p:nvPr/>
          </p:nvSpPr>
          <p:spPr>
            <a:xfrm>
              <a:off x="11072725" y="379045"/>
              <a:ext cx="439544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1" name="Google Shape;301;p29"/>
            <p:cNvSpPr/>
            <p:nvPr/>
          </p:nvSpPr>
          <p:spPr>
            <a:xfrm>
              <a:off x="608914" y="397455"/>
              <a:ext cx="179805" cy="140525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02" name="Google Shape;302;p29"/>
          <p:cNvGrpSpPr/>
          <p:nvPr/>
        </p:nvGrpSpPr>
        <p:grpSpPr>
          <a:xfrm>
            <a:off x="53293" y="645096"/>
            <a:ext cx="257740" cy="1471177"/>
            <a:chOff x="92708" y="905455"/>
            <a:chExt cx="523875" cy="2990270"/>
          </a:xfrm>
        </p:grpSpPr>
        <p:sp>
          <p:nvSpPr>
            <p:cNvPr id="303" name="Google Shape;303;p29"/>
            <p:cNvSpPr/>
            <p:nvPr/>
          </p:nvSpPr>
          <p:spPr>
            <a:xfrm>
              <a:off x="92708" y="905455"/>
              <a:ext cx="523875" cy="299027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304" name="Google Shape;304;p29"/>
            <p:cNvGrpSpPr/>
            <p:nvPr/>
          </p:nvGrpSpPr>
          <p:grpSpPr>
            <a:xfrm>
              <a:off x="248838" y="1159456"/>
              <a:ext cx="225935" cy="2383212"/>
              <a:chOff x="11334883" y="1496521"/>
              <a:chExt cx="266576" cy="2811897"/>
            </a:xfrm>
          </p:grpSpPr>
          <p:sp>
            <p:nvSpPr>
              <p:cNvPr id="305" name="Google Shape;305;p29"/>
              <p:cNvSpPr/>
              <p:nvPr/>
            </p:nvSpPr>
            <p:spPr>
              <a:xfrm>
                <a:off x="11339124" y="2735045"/>
                <a:ext cx="258909" cy="258909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306" name="Google Shape;306;p29"/>
              <p:cNvGrpSpPr/>
              <p:nvPr/>
            </p:nvGrpSpPr>
            <p:grpSpPr>
              <a:xfrm>
                <a:off x="11363439" y="2127164"/>
                <a:ext cx="214957" cy="247071"/>
                <a:chOff x="1039" y="1681"/>
                <a:chExt cx="1071" cy="1231"/>
              </a:xfrm>
            </p:grpSpPr>
            <p:sp>
              <p:nvSpPr>
                <p:cNvPr id="307" name="Google Shape;307;p29"/>
                <p:cNvSpPr/>
                <p:nvPr/>
              </p:nvSpPr>
              <p:spPr>
                <a:xfrm>
                  <a:off x="1039" y="1681"/>
                  <a:ext cx="1071" cy="1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8" name="Google Shape;308;p29"/>
                <p:cNvSpPr/>
                <p:nvPr/>
              </p:nvSpPr>
              <p:spPr>
                <a:xfrm>
                  <a:off x="1398" y="2746"/>
                  <a:ext cx="212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9" name="Google Shape;309;p29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0" name="Google Shape;310;p29"/>
                <p:cNvSpPr/>
                <p:nvPr/>
              </p:nvSpPr>
              <p:spPr>
                <a:xfrm>
                  <a:off x="1665" y="2702"/>
                  <a:ext cx="205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11" name="Google Shape;311;p29"/>
              <p:cNvGrpSpPr/>
              <p:nvPr/>
            </p:nvGrpSpPr>
            <p:grpSpPr>
              <a:xfrm>
                <a:off x="11334883" y="4063734"/>
                <a:ext cx="266576" cy="244684"/>
                <a:chOff x="2577" y="1104"/>
                <a:chExt cx="414" cy="380"/>
              </a:xfrm>
            </p:grpSpPr>
            <p:sp>
              <p:nvSpPr>
                <p:cNvPr id="312" name="Google Shape;312;p29"/>
                <p:cNvSpPr/>
                <p:nvPr/>
              </p:nvSpPr>
              <p:spPr>
                <a:xfrm>
                  <a:off x="2577" y="1104"/>
                  <a:ext cx="353" cy="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3" name="Google Shape;313;p29"/>
                <p:cNvSpPr/>
                <p:nvPr/>
              </p:nvSpPr>
              <p:spPr>
                <a:xfrm>
                  <a:off x="2643" y="1129"/>
                  <a:ext cx="261" cy="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4" name="Google Shape;314;p29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5" name="Google Shape;315;p29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6" name="Google Shape;316;p29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17" name="Google Shape;317;p29"/>
              <p:cNvGrpSpPr/>
              <p:nvPr/>
            </p:nvGrpSpPr>
            <p:grpSpPr>
              <a:xfrm>
                <a:off x="11359921" y="1496521"/>
                <a:ext cx="221315" cy="268574"/>
                <a:chOff x="2647" y="1727"/>
                <a:chExt cx="192" cy="233"/>
              </a:xfrm>
            </p:grpSpPr>
            <p:sp>
              <p:nvSpPr>
                <p:cNvPr id="318" name="Google Shape;318;p29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9" name="Google Shape;319;p29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20" name="Google Shape;320;p29"/>
              <p:cNvGrpSpPr/>
              <p:nvPr/>
            </p:nvGrpSpPr>
            <p:grpSpPr>
              <a:xfrm>
                <a:off x="11405884" y="3344318"/>
                <a:ext cx="138229" cy="357091"/>
                <a:chOff x="2375" y="2182"/>
                <a:chExt cx="144" cy="372"/>
              </a:xfrm>
            </p:grpSpPr>
            <p:sp>
              <p:nvSpPr>
                <p:cNvPr id="321" name="Google Shape;321;p29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2" name="Google Shape;322;p29"/>
                <p:cNvSpPr/>
                <p:nvPr/>
              </p:nvSpPr>
              <p:spPr>
                <a:xfrm>
                  <a:off x="2396" y="2425"/>
                  <a:ext cx="123" cy="6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3" name="Google Shape;323;p29"/>
                <p:cNvSpPr/>
                <p:nvPr/>
              </p:nvSpPr>
              <p:spPr>
                <a:xfrm>
                  <a:off x="2396" y="2437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4" name="Google Shape;324;p29"/>
                <p:cNvSpPr/>
                <p:nvPr/>
              </p:nvSpPr>
              <p:spPr>
                <a:xfrm>
                  <a:off x="2396" y="2405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5" name="Google Shape;325;p29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pic>
        <p:nvPicPr>
          <p:cNvPr id="326" name="Google Shape;3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7713" y="1374625"/>
            <a:ext cx="2073725" cy="3515824"/>
          </a:xfrm>
          <a:prstGeom prst="rect">
            <a:avLst/>
          </a:prstGeom>
          <a:noFill/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</p:pic>
      <p:sp>
        <p:nvSpPr>
          <p:cNvPr id="327" name="Google Shape;327;p29"/>
          <p:cNvSpPr txBox="1"/>
          <p:nvPr/>
        </p:nvSpPr>
        <p:spPr>
          <a:xfrm>
            <a:off x="5249889" y="2332400"/>
            <a:ext cx="23532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FF0000"/>
                </a:solidFill>
              </a:rPr>
              <a:t>17372</a:t>
            </a:r>
            <a:r>
              <a:rPr lang="ko" sz="2500" b="1"/>
              <a:t> rows X</a:t>
            </a:r>
            <a:endParaRPr sz="25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FF0000"/>
                </a:solidFill>
              </a:rPr>
              <a:t>37</a:t>
            </a:r>
            <a:r>
              <a:rPr lang="ko" sz="2500" b="1"/>
              <a:t> attributes</a:t>
            </a:r>
            <a:endParaRPr sz="2500" b="1"/>
          </a:p>
        </p:txBody>
      </p:sp>
      <p:sp>
        <p:nvSpPr>
          <p:cNvPr id="328" name="Google Shape;328;p29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Datasize</a:t>
            </a:r>
            <a:endParaRPr sz="1900" b="1"/>
          </a:p>
        </p:txBody>
      </p:sp>
      <p:sp>
        <p:nvSpPr>
          <p:cNvPr id="45" name="Google Shape;378;p30">
            <a:extLst>
              <a:ext uri="{FF2B5EF4-FFF2-40B4-BE49-F238E27FC236}">
                <a16:creationId xmlns:a16="http://schemas.microsoft.com/office/drawing/2014/main" id="{F9305529-D493-4797-9B8B-311915BA7D13}"/>
              </a:ext>
            </a:extLst>
          </p:cNvPr>
          <p:cNvSpPr/>
          <p:nvPr/>
        </p:nvSpPr>
        <p:spPr>
          <a:xfrm>
            <a:off x="4232548" y="2609750"/>
            <a:ext cx="660900" cy="39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2314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5" name="Google Shape;335;p30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36" name="Google Shape;336;p30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337" name="Google Shape;337;p30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338" name="Google Shape;338;p30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39" name="Google Shape;339;p30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0" name="Google Shape;340;p30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1" name="Google Shape;341;p30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342" name="Google Shape;342;p30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343" name="Google Shape;343;p30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4" name="Google Shape;344;p30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5" name="Google Shape;345;p30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346" name="Google Shape;346;p30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49" name="Google Shape;349;p30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350" name="Google Shape;350;p30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351" name="Google Shape;351;p30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352" name="Google Shape;352;p30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353" name="Google Shape;353;p30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354" name="Google Shape;354;p30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5" name="Google Shape;355;p30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6" name="Google Shape;356;p30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7" name="Google Shape;357;p30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58" name="Google Shape;358;p30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359" name="Google Shape;359;p30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0" name="Google Shape;360;p30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1" name="Google Shape;361;p30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2" name="Google Shape;362;p30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3" name="Google Shape;363;p30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64" name="Google Shape;364;p30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365" name="Google Shape;365;p30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6" name="Google Shape;366;p30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67" name="Google Shape;367;p30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368" name="Google Shape;368;p30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9" name="Google Shape;369;p30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0" name="Google Shape;370;p30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1" name="Google Shape;371;p30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2" name="Google Shape;372;p30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373" name="Google Shape;373;p30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/>
              <a:t>Library</a:t>
            </a:r>
            <a:endParaRPr sz="1900" b="1" dirty="0"/>
          </a:p>
        </p:txBody>
      </p:sp>
      <p:sp>
        <p:nvSpPr>
          <p:cNvPr id="374" name="Google Shape;374;p30"/>
          <p:cNvSpPr txBox="1"/>
          <p:nvPr/>
        </p:nvSpPr>
        <p:spPr>
          <a:xfrm>
            <a:off x="662100" y="1249575"/>
            <a:ext cx="515070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dk1"/>
                </a:solidFill>
              </a:rPr>
              <a:t>Motion Tracking Library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5" name="Google Shape;375;p30"/>
          <p:cNvSpPr txBox="1"/>
          <p:nvPr/>
        </p:nvSpPr>
        <p:spPr>
          <a:xfrm>
            <a:off x="5143625" y="4748450"/>
            <a:ext cx="367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Dataset URL : https://google.github.io/mediapipe/solutions/pose.html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76" name="Google Shape;3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0600" y="2216813"/>
            <a:ext cx="1929200" cy="147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675" y="1899988"/>
            <a:ext cx="4579575" cy="259825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378;p30">
            <a:extLst>
              <a:ext uri="{FF2B5EF4-FFF2-40B4-BE49-F238E27FC236}">
                <a16:creationId xmlns:a16="http://schemas.microsoft.com/office/drawing/2014/main" id="{CAAB887F-534A-464F-BBFA-00F1CB562F64}"/>
              </a:ext>
            </a:extLst>
          </p:cNvPr>
          <p:cNvSpPr/>
          <p:nvPr/>
        </p:nvSpPr>
        <p:spPr>
          <a:xfrm>
            <a:off x="5623099" y="2797294"/>
            <a:ext cx="660900" cy="39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2314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1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4" name="Google Shape;384;p31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85" name="Google Shape;385;p31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386" name="Google Shape;386;p31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387" name="Google Shape;387;p31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88" name="Google Shape;388;p31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89" name="Google Shape;389;p31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90" name="Google Shape;390;p31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391" name="Google Shape;391;p31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392" name="Google Shape;392;p31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93" name="Google Shape;393;p31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94" name="Google Shape;394;p31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395" name="Google Shape;395;p31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98" name="Google Shape;398;p31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399" name="Google Shape;399;p31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00" name="Google Shape;400;p31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01" name="Google Shape;401;p31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02" name="Google Shape;402;p31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03" name="Google Shape;403;p31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4" name="Google Shape;404;p31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5" name="Google Shape;405;p31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6" name="Google Shape;406;p31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07" name="Google Shape;407;p31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08" name="Google Shape;408;p31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9" name="Google Shape;409;p31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0" name="Google Shape;410;p31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1" name="Google Shape;411;p31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2" name="Google Shape;412;p31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13" name="Google Shape;413;p31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14" name="Google Shape;414;p31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5" name="Google Shape;415;p31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16" name="Google Shape;416;p31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17" name="Google Shape;417;p31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8" name="Google Shape;418;p31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9" name="Google Shape;419;p31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20" name="Google Shape;420;p31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21" name="Google Shape;421;p31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22" name="Google Shape;422;p31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900" b="1" dirty="0"/>
              <a:t>Library</a:t>
            </a:r>
          </a:p>
        </p:txBody>
      </p:sp>
      <p:sp>
        <p:nvSpPr>
          <p:cNvPr id="423" name="Google Shape;423;p31"/>
          <p:cNvSpPr txBox="1"/>
          <p:nvPr/>
        </p:nvSpPr>
        <p:spPr>
          <a:xfrm>
            <a:off x="662100" y="1249575"/>
            <a:ext cx="111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dk1"/>
                </a:solidFill>
              </a:rPr>
              <a:t>Problem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4" name="Google Shape;424;p31"/>
          <p:cNvSpPr txBox="1"/>
          <p:nvPr/>
        </p:nvSpPr>
        <p:spPr>
          <a:xfrm>
            <a:off x="5143625" y="4748450"/>
            <a:ext cx="367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Dataset URL : https://google.github.io/mediapipe/solutions/pose.html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25" name="Google Shape;4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675" y="1899996"/>
            <a:ext cx="3151667" cy="1788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31"/>
          <p:cNvSpPr txBox="1"/>
          <p:nvPr/>
        </p:nvSpPr>
        <p:spPr>
          <a:xfrm>
            <a:off x="662094" y="3883650"/>
            <a:ext cx="3780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Among these columns, pelvis, thorax, </a:t>
            </a:r>
            <a:r>
              <a:rPr lang="ko" sz="1300">
                <a:solidFill>
                  <a:schemeClr val="dk1"/>
                </a:solidFill>
              </a:rPr>
              <a:t>head top, upper neck </a:t>
            </a:r>
            <a:r>
              <a:rPr lang="ko" sz="13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will be excluded.</a:t>
            </a:r>
            <a:endParaRPr sz="13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7" name="Google Shape;427;p31"/>
          <p:cNvSpPr txBox="1"/>
          <p:nvPr/>
        </p:nvSpPr>
        <p:spPr>
          <a:xfrm>
            <a:off x="5330288" y="1249575"/>
            <a:ext cx="111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</a:rPr>
              <a:t>Solution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8" name="Google Shape;428;p31"/>
          <p:cNvSpPr txBox="1"/>
          <p:nvPr/>
        </p:nvSpPr>
        <p:spPr>
          <a:xfrm>
            <a:off x="5418963" y="1754525"/>
            <a:ext cx="3208500" cy="28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Get the value through other features.</a:t>
            </a:r>
            <a:endParaRPr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Example)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average of both hips -&gt; pelvis</a:t>
            </a:r>
            <a:endParaRPr sz="1200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average of both shoulders and pelvis's 2:1 endocrine point -&gt; torax</a:t>
            </a:r>
            <a:endParaRPr sz="1200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average point of both shoulders and nose -&gt; upper neck</a:t>
            </a:r>
            <a:endParaRPr sz="1200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outer part of the shoulders and nose -&gt; head top</a:t>
            </a:r>
            <a:endParaRPr sz="12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9" name="Google Shape;378;p30">
            <a:extLst>
              <a:ext uri="{FF2B5EF4-FFF2-40B4-BE49-F238E27FC236}">
                <a16:creationId xmlns:a16="http://schemas.microsoft.com/office/drawing/2014/main" id="{F3780BE6-0E14-4C1A-A3D5-9987F9E0EB5F}"/>
              </a:ext>
            </a:extLst>
          </p:cNvPr>
          <p:cNvSpPr/>
          <p:nvPr/>
        </p:nvSpPr>
        <p:spPr>
          <a:xfrm>
            <a:off x="4482725" y="2479163"/>
            <a:ext cx="660900" cy="39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2314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7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1078</Words>
  <Application>Microsoft Office PowerPoint</Application>
  <PresentationFormat>화면 슬라이드 쇼(16:9)</PresentationFormat>
  <Paragraphs>252</Paragraphs>
  <Slides>28</Slides>
  <Notes>28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28</vt:i4>
      </vt:variant>
    </vt:vector>
  </HeadingPairs>
  <TitlesOfParts>
    <vt:vector size="36" baseType="lpstr">
      <vt:lpstr>Microsoft Yahei</vt:lpstr>
      <vt:lpstr>나눔바른고딕</vt:lpstr>
      <vt:lpstr>맑은 고딕</vt:lpstr>
      <vt:lpstr>맑은 고딕</vt:lpstr>
      <vt:lpstr>포천 오성과 한음 Bold</vt:lpstr>
      <vt:lpstr>Arial</vt:lpstr>
      <vt:lpstr>Simple Light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seoyo</dc:creator>
  <cp:lastModifiedBy>최찬영</cp:lastModifiedBy>
  <cp:revision>8</cp:revision>
  <dcterms:modified xsi:type="dcterms:W3CDTF">2021-10-26T09:01:48Z</dcterms:modified>
</cp:coreProperties>
</file>